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0"/>
  </p:notesMasterIdLst>
  <p:sldIdLst>
    <p:sldId id="256" r:id="rId2"/>
    <p:sldId id="257" r:id="rId3"/>
    <p:sldId id="258" r:id="rId4"/>
    <p:sldId id="286" r:id="rId5"/>
    <p:sldId id="287" r:id="rId6"/>
    <p:sldId id="279" r:id="rId7"/>
    <p:sldId id="280" r:id="rId8"/>
    <p:sldId id="282" r:id="rId9"/>
    <p:sldId id="283" r:id="rId10"/>
    <p:sldId id="293" r:id="rId11"/>
    <p:sldId id="308" r:id="rId12"/>
    <p:sldId id="307" r:id="rId13"/>
    <p:sldId id="309" r:id="rId14"/>
    <p:sldId id="298" r:id="rId15"/>
    <p:sldId id="299" r:id="rId16"/>
    <p:sldId id="305" r:id="rId17"/>
    <p:sldId id="301" r:id="rId18"/>
    <p:sldId id="306" r:id="rId19"/>
    <p:sldId id="303" r:id="rId20"/>
    <p:sldId id="304" r:id="rId21"/>
    <p:sldId id="284" r:id="rId22"/>
    <p:sldId id="285" r:id="rId23"/>
    <p:sldId id="296" r:id="rId24"/>
    <p:sldId id="310" r:id="rId25"/>
    <p:sldId id="290" r:id="rId26"/>
    <p:sldId id="289" r:id="rId27"/>
    <p:sldId id="292"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95033" autoAdjust="0"/>
  </p:normalViewPr>
  <p:slideViewPr>
    <p:cSldViewPr snapToGrid="0">
      <p:cViewPr varScale="1">
        <p:scale>
          <a:sx n="111" d="100"/>
          <a:sy n="111" d="100"/>
        </p:scale>
        <p:origin x="7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Email</cx:pt>
          <cx:pt idx="1">Face to Face</cx:pt>
          <cx:pt idx="2">Phone</cx:pt>
          <cx:pt idx="3">Social Media</cx:pt>
          <cx:pt idx="4">Texting</cx:pt>
          <cx:pt idx="5">Video Chatting</cx:pt>
        </cx:lvl>
      </cx:strDim>
      <cx:numDim type="val">
        <cx:f>Sheet1!$B$2:$B$7</cx:f>
        <cx:lvl ptCount="6" formatCode="0%">
          <cx:pt idx="0">0.080000000000000002</cx:pt>
          <cx:pt idx="1">0.10000000000000001</cx:pt>
          <cx:pt idx="2">0.12</cx:pt>
          <cx:pt idx="3">0.082000000000000003</cx:pt>
          <cx:pt idx="4">0.080000000000000002</cx:pt>
          <cx:pt idx="5">0.121</cx:pt>
        </cx:lvl>
      </cx:numDim>
    </cx:data>
    <cx:data id="1">
      <cx:strDim type="cat">
        <cx:f>Sheet1!$A$2:$A$7</cx:f>
        <cx:lvl ptCount="6">
          <cx:pt idx="0">Email</cx:pt>
          <cx:pt idx="1">Face to Face</cx:pt>
          <cx:pt idx="2">Phone</cx:pt>
          <cx:pt idx="3">Social Media</cx:pt>
          <cx:pt idx="4">Texting</cx:pt>
          <cx:pt idx="5">Video Chatting</cx:pt>
        </cx:lvl>
      </cx:strDim>
      <cx:numDim type="val">
        <cx:f>Sheet1!$C$2:$C$7</cx:f>
        <cx:lvl ptCount="6" formatCode="General"/>
      </cx:numDim>
    </cx:data>
    <cx:data id="2">
      <cx:strDim type="cat">
        <cx:f>Sheet1!$A$2:$A$7</cx:f>
        <cx:lvl ptCount="6">
          <cx:pt idx="0">Email</cx:pt>
          <cx:pt idx="1">Face to Face</cx:pt>
          <cx:pt idx="2">Phone</cx:pt>
          <cx:pt idx="3">Social Media</cx:pt>
          <cx:pt idx="4">Texting</cx:pt>
          <cx:pt idx="5">Video Chatting</cx:pt>
        </cx:lvl>
      </cx:strDim>
      <cx:numDim type="val">
        <cx:f>Sheet1!$D$2:$D$7</cx:f>
        <cx:lvl ptCount="6" formatCode="General"/>
      </cx:numDim>
    </cx:data>
  </cx:chartData>
  <cx:chart>
    <cx:plotArea>
      <cx:plotAreaRegion>
        <cx:series layoutId="clusteredColumn" uniqueId="{1D61D0E4-B05E-4414-B3EB-C17CF8B5163E}" formatIdx="0">
          <cx:tx>
            <cx:txData>
              <cx:f>Sheet1!$B$1</cx:f>
              <cx:v>Lying Rate</cx:v>
            </cx:txData>
          </cx:tx>
          <cx:dataId val="0"/>
          <cx:layoutPr>
            <cx:aggregation/>
          </cx:layoutPr>
        </cx:series>
        <cx:series layoutId="clusteredColumn" hidden="1" uniqueId="{50BD54A5-5B56-43E0-ADB5-3F74DBA5FB58}" formatIdx="2">
          <cx:tx>
            <cx:txData>
              <cx:f>Sheet1!$C$1</cx:f>
              <cx:v>Column2</cx:v>
            </cx:txData>
          </cx:tx>
          <cx:dataId val="1"/>
          <cx:layoutPr>
            <cx:aggregation/>
          </cx:layoutPr>
        </cx:series>
        <cx:series layoutId="clusteredColumn" hidden="1" uniqueId="{07B1277A-68FA-42C5-82FE-E588D6FFEB8E}" formatIdx="4">
          <cx:tx>
            <cx:txData>
              <cx:f>Sheet1!$D$1</cx:f>
              <cx:v>Column3</cx:v>
            </cx:txData>
          </cx:tx>
          <cx:dataId val="2"/>
          <cx:layoutPr>
            <cx:aggregation/>
          </cx:layoutPr>
        </cx:series>
      </cx:plotAreaRegion>
      <cx:axis id="0">
        <cx:catScaling gapWidth="1.5"/>
        <cx:tickLabels/>
      </cx:axis>
      <cx:axis id="1">
        <cx:valScaling/>
        <cx:majorGridlines/>
        <cx:tickLabels/>
      </cx:axis>
    </cx:plotArea>
    <cx:legend pos="t" align="ctr" overlay="0">
      <cx:txPr>
        <a:bodyPr spcFirstLastPara="1" vertOverflow="ellipsis" horzOverflow="overflow" wrap="square" lIns="0" tIns="0" rIns="0" bIns="0" anchor="ctr" anchorCtr="1"/>
        <a:lstStyle/>
        <a:p>
          <a:pPr algn="ctr" rtl="0">
            <a:defRPr/>
          </a:pPr>
          <a:endParaRPr lang="en-US" sz="1197" b="0" i="0" u="none" strike="noStrike" kern="1200" baseline="0">
            <a:solidFill>
              <a:srgbClr val="262626">
                <a:lumMod val="65000"/>
                <a:lumOff val="35000"/>
              </a:srgbClr>
            </a:solidFill>
            <a:latin typeface="Avenir Next LT Pro"/>
          </a:endParaRPr>
        </a:p>
      </cx:txPr>
    </cx:legend>
  </cx:chart>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B0F8B-72E8-4C9C-9C4F-9FAE8EB9B3D5}" type="datetimeFigureOut">
              <a:rPr lang="en-US" smtClean="0"/>
              <a:t>11/26/2023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03004-985E-4683-B176-5583AABC1E16}" type="slidenum">
              <a:rPr lang="en-US" smtClean="0"/>
              <a:t>‹#›</a:t>
            </a:fld>
            <a:endParaRPr lang="en-US"/>
          </a:p>
        </p:txBody>
      </p:sp>
    </p:spTree>
    <p:extLst>
      <p:ext uri="{BB962C8B-B14F-4D97-AF65-F5344CB8AC3E}">
        <p14:creationId xmlns:p14="http://schemas.microsoft.com/office/powerpoint/2010/main" val="1328132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2</a:t>
            </a:fld>
            <a:endParaRPr lang="en-US"/>
          </a:p>
        </p:txBody>
      </p:sp>
    </p:spTree>
    <p:extLst>
      <p:ext uri="{BB962C8B-B14F-4D97-AF65-F5344CB8AC3E}">
        <p14:creationId xmlns:p14="http://schemas.microsoft.com/office/powerpoint/2010/main" val="433167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dirty="0"/>
              <a:t>Feature extraction of audio signals using techniques such as </a:t>
            </a:r>
            <a:r>
              <a:rPr lang="en-US" dirty="0"/>
              <a:t>Mel-frequency cepstral coefficients (MFCCs).</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Extracting features from processed text data using NLP techniques such as TF-IDF or Word embeddings.</a:t>
            </a:r>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02203004-985E-4683-B176-5583AABC1E16}" type="slidenum">
              <a:rPr lang="en-US" smtClean="0"/>
              <a:t>18</a:t>
            </a:fld>
            <a:endParaRPr lang="en-US"/>
          </a:p>
        </p:txBody>
      </p:sp>
    </p:spTree>
    <p:extLst>
      <p:ext uri="{BB962C8B-B14F-4D97-AF65-F5344CB8AC3E}">
        <p14:creationId xmlns:p14="http://schemas.microsoft.com/office/powerpoint/2010/main" val="3998766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19</a:t>
            </a:fld>
            <a:endParaRPr lang="en-US"/>
          </a:p>
        </p:txBody>
      </p:sp>
    </p:spTree>
    <p:extLst>
      <p:ext uri="{BB962C8B-B14F-4D97-AF65-F5344CB8AC3E}">
        <p14:creationId xmlns:p14="http://schemas.microsoft.com/office/powerpoint/2010/main" val="2478089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Methods such as Early Fusion or Late Fusion will be utilized to create a model that is more capable than models that are trained on individual data modalities.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Other fusion methods like intermediate fusion will be tested to see if they yield better results.</a:t>
            </a:r>
          </a:p>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20</a:t>
            </a:fld>
            <a:endParaRPr lang="en-US"/>
          </a:p>
        </p:txBody>
      </p:sp>
    </p:spTree>
    <p:extLst>
      <p:ext uri="{BB962C8B-B14F-4D97-AF65-F5344CB8AC3E}">
        <p14:creationId xmlns:p14="http://schemas.microsoft.com/office/powerpoint/2010/main" val="361187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#1: Preprocessing and preparing different data modalities (Audio, Text, Video)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#2: Features Engineering and extraction (</a:t>
            </a:r>
            <a:r>
              <a:rPr lang="en-US" dirty="0" err="1"/>
              <a:t>rPPG</a:t>
            </a:r>
            <a:r>
              <a:rPr lang="en-US" dirty="0"/>
              <a:t>, MFCCs, behavioral signals </a:t>
            </a:r>
            <a:r>
              <a:rPr lang="en-US" dirty="0" err="1"/>
              <a:t>etc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#3: Models training, testing and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#4: Multimodal data 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5"/>
          </p:nvPr>
        </p:nvSpPr>
        <p:spPr/>
        <p:txBody>
          <a:bodyPr/>
          <a:lstStyle/>
          <a:p>
            <a:fld id="{02203004-985E-4683-B176-5583AABC1E16}" type="slidenum">
              <a:rPr lang="en-US" smtClean="0"/>
              <a:t>22</a:t>
            </a:fld>
            <a:endParaRPr lang="en-US"/>
          </a:p>
        </p:txBody>
      </p:sp>
    </p:spTree>
    <p:extLst>
      <p:ext uri="{BB962C8B-B14F-4D97-AF65-F5344CB8AC3E}">
        <p14:creationId xmlns:p14="http://schemas.microsoft.com/office/powerpoint/2010/main" val="2497419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23</a:t>
            </a:fld>
            <a:endParaRPr lang="en-US"/>
          </a:p>
        </p:txBody>
      </p:sp>
    </p:spTree>
    <p:extLst>
      <p:ext uri="{BB962C8B-B14F-4D97-AF65-F5344CB8AC3E}">
        <p14:creationId xmlns:p14="http://schemas.microsoft.com/office/powerpoint/2010/main" val="1909216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24</a:t>
            </a:fld>
            <a:endParaRPr lang="en-US"/>
          </a:p>
        </p:txBody>
      </p:sp>
    </p:spTree>
    <p:extLst>
      <p:ext uri="{BB962C8B-B14F-4D97-AF65-F5344CB8AC3E}">
        <p14:creationId xmlns:p14="http://schemas.microsoft.com/office/powerpoint/2010/main" val="3255851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
            </a:pPr>
            <a:r>
              <a:rPr lang="en-GB" dirty="0">
                <a:latin typeface="+mj-lt"/>
              </a:rPr>
              <a:t>Pandas</a:t>
            </a:r>
          </a:p>
          <a:p>
            <a:pPr marL="342900" indent="-342900">
              <a:buFont typeface="Wingdings" panose="05000000000000000000" pitchFamily="2" charset="2"/>
              <a:buChar char="§"/>
            </a:pPr>
            <a:r>
              <a:rPr lang="en-GB" dirty="0" err="1">
                <a:latin typeface="+mj-lt"/>
              </a:rPr>
              <a:t>Numpy</a:t>
            </a:r>
            <a:endParaRPr lang="en-GB" dirty="0">
              <a:latin typeface="+mj-lt"/>
            </a:endParaRPr>
          </a:p>
          <a:p>
            <a:pPr marL="342900" indent="-342900">
              <a:buFont typeface="Wingdings" panose="05000000000000000000" pitchFamily="2" charset="2"/>
              <a:buChar char="§"/>
            </a:pPr>
            <a:r>
              <a:rPr lang="en-GB" dirty="0" err="1">
                <a:latin typeface="+mj-lt"/>
              </a:rPr>
              <a:t>Tensorflow</a:t>
            </a:r>
            <a:endParaRPr lang="en-GB" dirty="0">
              <a:latin typeface="+mj-lt"/>
            </a:endParaRPr>
          </a:p>
          <a:p>
            <a:pPr marL="342900" indent="-342900">
              <a:buFont typeface="Wingdings" panose="05000000000000000000" pitchFamily="2" charset="2"/>
              <a:buChar char="§"/>
            </a:pPr>
            <a:r>
              <a:rPr lang="en-GB" dirty="0">
                <a:latin typeface="+mj-lt"/>
              </a:rPr>
              <a:t>OpenCV</a:t>
            </a:r>
          </a:p>
          <a:p>
            <a:pPr marL="342900" indent="-342900">
              <a:buFont typeface="Wingdings" panose="05000000000000000000" pitchFamily="2" charset="2"/>
              <a:buChar char="§"/>
            </a:pPr>
            <a:r>
              <a:rPr lang="en-GB" dirty="0">
                <a:latin typeface="+mj-lt"/>
              </a:rPr>
              <a:t>OS</a:t>
            </a:r>
          </a:p>
          <a:p>
            <a:pPr marL="342900" indent="-342900">
              <a:buFont typeface="Wingdings" panose="05000000000000000000" pitchFamily="2" charset="2"/>
              <a:buChar char="§"/>
            </a:pPr>
            <a:r>
              <a:rPr lang="en-GB" dirty="0">
                <a:latin typeface="+mj-lt"/>
              </a:rPr>
              <a:t>Scikit-Learn</a:t>
            </a:r>
          </a:p>
          <a:p>
            <a:pPr marL="342900" indent="-342900">
              <a:buFont typeface="Wingdings" panose="05000000000000000000" pitchFamily="2" charset="2"/>
              <a:buChar char="§"/>
            </a:pPr>
            <a:r>
              <a:rPr lang="en-GB" dirty="0" err="1">
                <a:latin typeface="+mj-lt"/>
              </a:rPr>
              <a:t>Py</a:t>
            </a:r>
            <a:r>
              <a:rPr lang="en-GB" dirty="0">
                <a:latin typeface="+mj-lt"/>
              </a:rPr>
              <a:t>-Feat</a:t>
            </a:r>
          </a:p>
          <a:p>
            <a:pPr marL="342900" indent="-342900">
              <a:buFont typeface="Wingdings" panose="05000000000000000000" pitchFamily="2" charset="2"/>
              <a:buChar char="§"/>
            </a:pPr>
            <a:r>
              <a:rPr lang="en-GB" dirty="0">
                <a:latin typeface="+mj-lt"/>
              </a:rPr>
              <a:t>NLTK</a:t>
            </a:r>
          </a:p>
          <a:p>
            <a:pPr marL="342900" indent="-342900">
              <a:buFont typeface="Wingdings" panose="05000000000000000000" pitchFamily="2" charset="2"/>
              <a:buChar char="§"/>
            </a:pPr>
            <a:r>
              <a:rPr lang="en-GB" dirty="0">
                <a:latin typeface="+mj-lt"/>
              </a:rPr>
              <a:t>Django</a:t>
            </a:r>
          </a:p>
          <a:p>
            <a:pPr marL="342900" indent="-342900">
              <a:buFont typeface="Wingdings" panose="05000000000000000000" pitchFamily="2" charset="2"/>
              <a:buChar char="§"/>
            </a:pPr>
            <a:r>
              <a:rPr lang="en-GB" dirty="0">
                <a:latin typeface="+mj-lt"/>
              </a:rPr>
              <a:t>React</a:t>
            </a:r>
          </a:p>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25</a:t>
            </a:fld>
            <a:endParaRPr lang="en-US"/>
          </a:p>
        </p:txBody>
      </p:sp>
    </p:spTree>
    <p:extLst>
      <p:ext uri="{BB962C8B-B14F-4D97-AF65-F5344CB8AC3E}">
        <p14:creationId xmlns:p14="http://schemas.microsoft.com/office/powerpoint/2010/main" val="327960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5</a:t>
            </a:fld>
            <a:endParaRPr lang="en-US"/>
          </a:p>
        </p:txBody>
      </p:sp>
    </p:spTree>
    <p:extLst>
      <p:ext uri="{BB962C8B-B14F-4D97-AF65-F5344CB8AC3E}">
        <p14:creationId xmlns:p14="http://schemas.microsoft.com/office/powerpoint/2010/main" val="3172762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400052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4000522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10</a:t>
            </a:fld>
            <a:endParaRPr lang="en-US"/>
          </a:p>
        </p:txBody>
      </p:sp>
    </p:spTree>
    <p:extLst>
      <p:ext uri="{BB962C8B-B14F-4D97-AF65-F5344CB8AC3E}">
        <p14:creationId xmlns:p14="http://schemas.microsoft.com/office/powerpoint/2010/main" val="636946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11</a:t>
            </a:fld>
            <a:endParaRPr lang="en-US"/>
          </a:p>
        </p:txBody>
      </p:sp>
    </p:spTree>
    <p:extLst>
      <p:ext uri="{BB962C8B-B14F-4D97-AF65-F5344CB8AC3E}">
        <p14:creationId xmlns:p14="http://schemas.microsoft.com/office/powerpoint/2010/main" val="1560523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Video frames are to be uniformly sampled and resized to ensure a consistent structure for video input.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US" dirty="0"/>
              <a:t>For enhanced precision in model training, faces will be extracted from the video footage.</a:t>
            </a:r>
          </a:p>
          <a:p>
            <a:pPr marL="342900" indent="-342900">
              <a:buFont typeface="Arial" panose="020B0604020202020204" pitchFamily="34" charset="0"/>
              <a:buChar char="•"/>
            </a:pPr>
            <a:endParaRPr lang="en-GB" dirty="0"/>
          </a:p>
          <a:p>
            <a:endParaRPr lang="en-US" dirty="0"/>
          </a:p>
        </p:txBody>
      </p:sp>
      <p:sp>
        <p:nvSpPr>
          <p:cNvPr id="4" name="Slide Number Placeholder 3"/>
          <p:cNvSpPr>
            <a:spLocks noGrp="1"/>
          </p:cNvSpPr>
          <p:nvPr>
            <p:ph type="sldNum" sz="quarter" idx="5"/>
          </p:nvPr>
        </p:nvSpPr>
        <p:spPr/>
        <p:txBody>
          <a:bodyPr/>
          <a:lstStyle/>
          <a:p>
            <a:fld id="{02203004-985E-4683-B176-5583AABC1E16}" type="slidenum">
              <a:rPr lang="en-US" smtClean="0"/>
              <a:t>15</a:t>
            </a:fld>
            <a:endParaRPr lang="en-US"/>
          </a:p>
        </p:txBody>
      </p:sp>
    </p:spTree>
    <p:extLst>
      <p:ext uri="{BB962C8B-B14F-4D97-AF65-F5344CB8AC3E}">
        <p14:creationId xmlns:p14="http://schemas.microsoft.com/office/powerpoint/2010/main" val="91859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dirty="0"/>
              <a:t>Audio signals will be processed to omit background noise and unwanted artifacts.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US" dirty="0"/>
              <a:t>Natural Language Processing (NLP) techniques such as Tokenization, POS tagging and Lemmatization will be applied for the effective handling of text data</a:t>
            </a:r>
            <a:r>
              <a:rPr lang="en-GB"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2203004-985E-4683-B176-5583AABC1E16}" type="slidenum">
              <a:rPr lang="en-US" smtClean="0"/>
              <a:t>16</a:t>
            </a:fld>
            <a:endParaRPr lang="en-US"/>
          </a:p>
        </p:txBody>
      </p:sp>
    </p:spTree>
    <p:extLst>
      <p:ext uri="{BB962C8B-B14F-4D97-AF65-F5344CB8AC3E}">
        <p14:creationId xmlns:p14="http://schemas.microsoft.com/office/powerpoint/2010/main" val="3395239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Heart rate signals will be extracted from video footage using remote photoplethysmography (</a:t>
            </a:r>
            <a:r>
              <a:rPr lang="en-US" dirty="0" err="1"/>
              <a:t>rPPG</a:t>
            </a:r>
            <a:r>
              <a:rPr lang="en-US" dirty="0"/>
              <a:t>).</a:t>
            </a:r>
          </a:p>
          <a:p>
            <a:r>
              <a:rPr lang="en-US" dirty="0"/>
              <a:t> </a:t>
            </a:r>
            <a:endParaRPr lang="en-GB" dirty="0"/>
          </a:p>
          <a:p>
            <a:pPr marL="342900" indent="-342900">
              <a:buFont typeface="Arial" panose="020B0604020202020204" pitchFamily="34" charset="0"/>
              <a:buChar char="•"/>
            </a:pPr>
            <a:r>
              <a:rPr lang="en-US" dirty="0"/>
              <a:t>Behavioral signals such as blink rate and different hand movements will be extracted to assist in lies prediction.</a:t>
            </a:r>
          </a:p>
        </p:txBody>
      </p:sp>
      <p:sp>
        <p:nvSpPr>
          <p:cNvPr id="4" name="Slide Number Placeholder 3"/>
          <p:cNvSpPr>
            <a:spLocks noGrp="1"/>
          </p:cNvSpPr>
          <p:nvPr>
            <p:ph type="sldNum" sz="quarter" idx="5"/>
          </p:nvPr>
        </p:nvSpPr>
        <p:spPr/>
        <p:txBody>
          <a:bodyPr/>
          <a:lstStyle/>
          <a:p>
            <a:fld id="{02203004-985E-4683-B176-5583AABC1E16}" type="slidenum">
              <a:rPr lang="en-US" smtClean="0"/>
              <a:t>17</a:t>
            </a:fld>
            <a:endParaRPr lang="en-US"/>
          </a:p>
        </p:txBody>
      </p:sp>
    </p:spTree>
    <p:extLst>
      <p:ext uri="{BB962C8B-B14F-4D97-AF65-F5344CB8AC3E}">
        <p14:creationId xmlns:p14="http://schemas.microsoft.com/office/powerpoint/2010/main" val="284015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11/26/2023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8762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11/26/2023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57505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11/26/2023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43322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grpSp>
        <p:nvGrpSpPr>
          <p:cNvPr id="9" name="Group 8">
            <a:extLst>
              <a:ext uri="{FF2B5EF4-FFF2-40B4-BE49-F238E27FC236}">
                <a16:creationId xmlns:a16="http://schemas.microsoft.com/office/drawing/2014/main" id="{525389C9-1FFD-FF39-4697-463957EF9D91}"/>
              </a:ext>
            </a:extLst>
          </p:cNvPr>
          <p:cNvGrpSpPr/>
          <p:nvPr userDrawn="1"/>
        </p:nvGrpSpPr>
        <p:grpSpPr>
          <a:xfrm rot="8650774" flipH="1" flipV="1">
            <a:off x="7107383" y="100964"/>
            <a:ext cx="4436224" cy="5482435"/>
            <a:chOff x="11114088" y="2241550"/>
            <a:chExt cx="1905000" cy="2354263"/>
          </a:xfrm>
          <a:solidFill>
            <a:schemeClr val="bg2">
              <a:alpha val="53000"/>
            </a:schemeClr>
          </a:solidFill>
        </p:grpSpPr>
        <p:sp>
          <p:nvSpPr>
            <p:cNvPr id="17" name="Freeform 5">
              <a:extLst>
                <a:ext uri="{FF2B5EF4-FFF2-40B4-BE49-F238E27FC236}">
                  <a16:creationId xmlns:a16="http://schemas.microsoft.com/office/drawing/2014/main" id="{1CF441D7-342F-B3F9-0B02-08F69CFF8D75}"/>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6">
              <a:extLst>
                <a:ext uri="{FF2B5EF4-FFF2-40B4-BE49-F238E27FC236}">
                  <a16:creationId xmlns:a16="http://schemas.microsoft.com/office/drawing/2014/main" id="{E1D83E3B-29A2-B625-CCDE-AC0DF1A0603D}"/>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9" name="Freeform 7">
              <a:extLst>
                <a:ext uri="{FF2B5EF4-FFF2-40B4-BE49-F238E27FC236}">
                  <a16:creationId xmlns:a16="http://schemas.microsoft.com/office/drawing/2014/main" id="{2FD8D212-7AAE-56EB-F7D1-68BCCD05E9D9}"/>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2294900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11/26/2023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8419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11/26/2023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4952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11/26/2023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6021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11/26/2023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77614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11/26/2023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23624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11/26/2023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3039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11/26/2023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77576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11/26/2023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5282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11/26/2023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407400727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 id="2147483674" r:id="rId12"/>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hyperlink" Target="https://docs.google.com/document/d/1EcaShQJ6yRWWV38hjqQk0CrZeO5QML6I0onIV4xM1Lo/edit#heading=h.u4big6arsm0a"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4/relationships/chartEx" Target="../charts/chartEx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D3CC2-92C0-446B-91D6-D95EB3355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897C999-28FA-4C54-8B7D-F10AACDEF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0D8C6B-EF2C-3B7A-CF29-31742F5D3AE9}"/>
              </a:ext>
            </a:extLst>
          </p:cNvPr>
          <p:cNvSpPr>
            <a:spLocks noGrp="1"/>
          </p:cNvSpPr>
          <p:nvPr>
            <p:ph type="ctrTitle"/>
          </p:nvPr>
        </p:nvSpPr>
        <p:spPr>
          <a:xfrm>
            <a:off x="191690" y="295598"/>
            <a:ext cx="4903432" cy="1218106"/>
          </a:xfrm>
        </p:spPr>
        <p:txBody>
          <a:bodyPr anchor="t">
            <a:normAutofit/>
          </a:bodyPr>
          <a:lstStyle/>
          <a:p>
            <a:r>
              <a:rPr lang="en-US" sz="3200" b="1" dirty="0"/>
              <a:t>Multimodal Deception Detection System</a:t>
            </a:r>
          </a:p>
        </p:txBody>
      </p:sp>
      <p:sp>
        <p:nvSpPr>
          <p:cNvPr id="3" name="Subtitle 2">
            <a:extLst>
              <a:ext uri="{FF2B5EF4-FFF2-40B4-BE49-F238E27FC236}">
                <a16:creationId xmlns:a16="http://schemas.microsoft.com/office/drawing/2014/main" id="{A24B4CDD-C6AA-5873-03BB-EF0853CE2EAF}"/>
              </a:ext>
            </a:extLst>
          </p:cNvPr>
          <p:cNvSpPr>
            <a:spLocks noGrp="1"/>
          </p:cNvSpPr>
          <p:nvPr>
            <p:ph type="subTitle" idx="1"/>
          </p:nvPr>
        </p:nvSpPr>
        <p:spPr>
          <a:xfrm>
            <a:off x="257452" y="1633491"/>
            <a:ext cx="2867487" cy="5033638"/>
          </a:xfrm>
        </p:spPr>
        <p:txBody>
          <a:bodyPr anchor="ctr">
            <a:normAutofit/>
          </a:bodyPr>
          <a:lstStyle/>
          <a:p>
            <a:r>
              <a:rPr lang="en-US" sz="2400" b="1" dirty="0">
                <a:solidFill>
                  <a:schemeClr val="tx1">
                    <a:lumMod val="75000"/>
                    <a:lumOff val="25000"/>
                  </a:schemeClr>
                </a:solidFill>
              </a:rPr>
              <a:t>Team members:</a:t>
            </a:r>
          </a:p>
          <a:p>
            <a:r>
              <a:rPr lang="en-US" dirty="0" err="1"/>
              <a:t>Doaa</a:t>
            </a:r>
            <a:r>
              <a:rPr lang="en-US" dirty="0"/>
              <a:t> Yehia </a:t>
            </a:r>
          </a:p>
          <a:p>
            <a:r>
              <a:rPr lang="en-US" dirty="0" err="1"/>
              <a:t>Rodayna</a:t>
            </a:r>
            <a:r>
              <a:rPr lang="en-US" dirty="0"/>
              <a:t> Mohamed </a:t>
            </a:r>
          </a:p>
          <a:p>
            <a:r>
              <a:rPr lang="en-US" dirty="0"/>
              <a:t>Reem Ayman</a:t>
            </a:r>
          </a:p>
          <a:p>
            <a:r>
              <a:rPr lang="en-US" dirty="0"/>
              <a:t>Mena Ashraf</a:t>
            </a:r>
          </a:p>
          <a:p>
            <a:r>
              <a:rPr lang="en-US" dirty="0"/>
              <a:t>Medhat Essam </a:t>
            </a:r>
          </a:p>
          <a:p>
            <a:r>
              <a:rPr lang="en-US" dirty="0"/>
              <a:t>Mohamed </a:t>
            </a:r>
            <a:r>
              <a:rPr lang="en-US" dirty="0" err="1"/>
              <a:t>Moawad</a:t>
            </a:r>
            <a:r>
              <a:rPr lang="en-US" dirty="0"/>
              <a:t> </a:t>
            </a:r>
          </a:p>
          <a:p>
            <a:endParaRPr lang="en-US" dirty="0"/>
          </a:p>
          <a:p>
            <a:r>
              <a:rPr lang="en-US" sz="2400" b="1" dirty="0">
                <a:solidFill>
                  <a:schemeClr val="tx1">
                    <a:lumMod val="75000"/>
                    <a:lumOff val="25000"/>
                  </a:schemeClr>
                </a:solidFill>
              </a:rPr>
              <a:t>Department:</a:t>
            </a:r>
          </a:p>
          <a:p>
            <a:r>
              <a:rPr lang="en-US" dirty="0"/>
              <a:t>Computer Science</a:t>
            </a:r>
          </a:p>
        </p:txBody>
      </p:sp>
      <p:sp>
        <p:nvSpPr>
          <p:cNvPr id="7" name="TextBox 6">
            <a:extLst>
              <a:ext uri="{FF2B5EF4-FFF2-40B4-BE49-F238E27FC236}">
                <a16:creationId xmlns:a16="http://schemas.microsoft.com/office/drawing/2014/main" id="{053987AB-DCD5-CCFB-E2D5-2E6805DBDB7A}"/>
              </a:ext>
            </a:extLst>
          </p:cNvPr>
          <p:cNvSpPr txBox="1"/>
          <p:nvPr/>
        </p:nvSpPr>
        <p:spPr>
          <a:xfrm>
            <a:off x="2923794" y="5546739"/>
            <a:ext cx="2988816" cy="1015663"/>
          </a:xfrm>
          <a:prstGeom prst="rect">
            <a:avLst/>
          </a:prstGeom>
          <a:noFill/>
        </p:spPr>
        <p:txBody>
          <a:bodyPr wrap="square" rtlCol="0">
            <a:spAutoFit/>
          </a:bodyPr>
          <a:lstStyle/>
          <a:p>
            <a:r>
              <a:rPr lang="en-US" sz="2400" b="1" dirty="0">
                <a:solidFill>
                  <a:schemeClr val="tx1">
                    <a:lumMod val="75000"/>
                    <a:lumOff val="25000"/>
                  </a:schemeClr>
                </a:solidFill>
              </a:rPr>
              <a:t>Supervisors:</a:t>
            </a:r>
          </a:p>
          <a:p>
            <a:r>
              <a:rPr lang="en-US" dirty="0" err="1"/>
              <a:t>Dr.Salsabil</a:t>
            </a:r>
            <a:r>
              <a:rPr lang="en-US" dirty="0"/>
              <a:t> Amin</a:t>
            </a:r>
          </a:p>
          <a:p>
            <a:r>
              <a:rPr lang="en-US" dirty="0" err="1"/>
              <a:t>TA.Zeina</a:t>
            </a:r>
            <a:r>
              <a:rPr lang="en-US" dirty="0"/>
              <a:t> Rayan</a:t>
            </a:r>
          </a:p>
        </p:txBody>
      </p:sp>
      <p:pic>
        <p:nvPicPr>
          <p:cNvPr id="9" name="Picture 8" descr="A logo of a university&#10;&#10;Description automatically generated">
            <a:extLst>
              <a:ext uri="{FF2B5EF4-FFF2-40B4-BE49-F238E27FC236}">
                <a16:creationId xmlns:a16="http://schemas.microsoft.com/office/drawing/2014/main" id="{555D640E-1AB1-DED3-FDB1-C256E99ACF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44576" y="91010"/>
            <a:ext cx="690414" cy="572684"/>
          </a:xfrm>
          <a:prstGeom prst="rect">
            <a:avLst/>
          </a:prstGeom>
        </p:spPr>
      </p:pic>
      <p:pic>
        <p:nvPicPr>
          <p:cNvPr id="13" name="Picture 12" descr="A logo of a university&#10;&#10;Description automatically generated">
            <a:extLst>
              <a:ext uri="{FF2B5EF4-FFF2-40B4-BE49-F238E27FC236}">
                <a16:creationId xmlns:a16="http://schemas.microsoft.com/office/drawing/2014/main" id="{0DACCA62-8401-7CFE-E077-10F56EED5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00085" y="28298"/>
            <a:ext cx="735182" cy="735182"/>
          </a:xfrm>
          <a:prstGeom prst="rect">
            <a:avLst/>
          </a:prstGeom>
        </p:spPr>
      </p:pic>
      <p:sp>
        <p:nvSpPr>
          <p:cNvPr id="16" name="TextBox 15">
            <a:extLst>
              <a:ext uri="{FF2B5EF4-FFF2-40B4-BE49-F238E27FC236}">
                <a16:creationId xmlns:a16="http://schemas.microsoft.com/office/drawing/2014/main" id="{1DB41C59-E8F2-FBA0-3DE3-C0F0CC3CFA20}"/>
              </a:ext>
            </a:extLst>
          </p:cNvPr>
          <p:cNvSpPr txBox="1"/>
          <p:nvPr/>
        </p:nvSpPr>
        <p:spPr>
          <a:xfrm>
            <a:off x="7284490" y="144580"/>
            <a:ext cx="3326706" cy="1292662"/>
          </a:xfrm>
          <a:prstGeom prst="rect">
            <a:avLst/>
          </a:prstGeom>
          <a:noFill/>
        </p:spPr>
        <p:txBody>
          <a:bodyPr wrap="square" rtlCol="0">
            <a:spAutoFit/>
          </a:bodyPr>
          <a:lstStyle/>
          <a:p>
            <a:r>
              <a:rPr lang="en-US" sz="1400" b="1" dirty="0"/>
              <a:t>Ain-Shams University</a:t>
            </a:r>
          </a:p>
          <a:p>
            <a:r>
              <a:rPr lang="en-US" sz="1400" b="1" dirty="0"/>
              <a:t>Faculty of Computer &amp; Information Sciences </a:t>
            </a:r>
          </a:p>
          <a:p>
            <a:endParaRPr lang="en-US" b="1" dirty="0"/>
          </a:p>
          <a:p>
            <a:endParaRPr lang="en-US" b="1" dirty="0"/>
          </a:p>
        </p:txBody>
      </p:sp>
      <p:pic>
        <p:nvPicPr>
          <p:cNvPr id="11" name="Picture 10" descr="A person standing on a ladder looking at a magnifying glass&#10;&#10;Description automatically generated">
            <a:extLst>
              <a:ext uri="{FF2B5EF4-FFF2-40B4-BE49-F238E27FC236}">
                <a16:creationId xmlns:a16="http://schemas.microsoft.com/office/drawing/2014/main" id="{3303A123-696F-8447-B4A1-4077D70BE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736" y="1490812"/>
            <a:ext cx="4858940" cy="4420633"/>
          </a:xfrm>
          <a:prstGeom prst="rect">
            <a:avLst/>
          </a:prstGeom>
        </p:spPr>
      </p:pic>
    </p:spTree>
    <p:extLst>
      <p:ext uri="{BB962C8B-B14F-4D97-AF65-F5344CB8AC3E}">
        <p14:creationId xmlns:p14="http://schemas.microsoft.com/office/powerpoint/2010/main" val="56039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1D7C7588-DA64-046B-6B91-8E6038813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524" y="116484"/>
            <a:ext cx="6860285" cy="6625032"/>
          </a:xfrm>
          <a:prstGeom prst="rect">
            <a:avLst/>
          </a:prstGeom>
        </p:spPr>
      </p:pic>
    </p:spTree>
    <p:extLst>
      <p:ext uri="{BB962C8B-B14F-4D97-AF65-F5344CB8AC3E}">
        <p14:creationId xmlns:p14="http://schemas.microsoft.com/office/powerpoint/2010/main" val="403961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56D250-C211-CFAC-4F33-3DF1B41166AF}"/>
              </a:ext>
            </a:extLst>
          </p:cNvPr>
          <p:cNvSpPr>
            <a:spLocks noGrp="1"/>
          </p:cNvSpPr>
          <p:nvPr>
            <p:ph type="title"/>
          </p:nvPr>
        </p:nvSpPr>
        <p:spPr>
          <a:xfrm>
            <a:off x="609600" y="663960"/>
            <a:ext cx="4298417" cy="2539390"/>
          </a:xfrm>
        </p:spPr>
        <p:txBody>
          <a:bodyPr vert="horz" lIns="91440" tIns="45720" rIns="91440" bIns="45720" rtlCol="0" anchor="b">
            <a:normAutofit/>
          </a:bodyPr>
          <a:lstStyle/>
          <a:p>
            <a:r>
              <a:rPr lang="en-US" b="1" u="sng"/>
              <a:t>Datasets</a:t>
            </a:r>
          </a:p>
        </p:txBody>
      </p:sp>
      <p:pic>
        <p:nvPicPr>
          <p:cNvPr id="6" name="Graphic 5" descr="Database">
            <a:extLst>
              <a:ext uri="{FF2B5EF4-FFF2-40B4-BE49-F238E27FC236}">
                <a16:creationId xmlns:a16="http://schemas.microsoft.com/office/drawing/2014/main" id="{BD5133EC-EEC4-8F41-05AE-51E2D82E0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0082" y="865204"/>
            <a:ext cx="5022318" cy="5022318"/>
          </a:xfrm>
          <a:prstGeom prst="rect">
            <a:avLst/>
          </a:prstGeom>
        </p:spPr>
      </p:pic>
    </p:spTree>
    <p:extLst>
      <p:ext uri="{BB962C8B-B14F-4D97-AF65-F5344CB8AC3E}">
        <p14:creationId xmlns:p14="http://schemas.microsoft.com/office/powerpoint/2010/main" val="32370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28E0-4A06-71E4-690F-2AF68F3A0E03}"/>
              </a:ext>
            </a:extLst>
          </p:cNvPr>
          <p:cNvSpPr>
            <a:spLocks noGrp="1"/>
          </p:cNvSpPr>
          <p:nvPr>
            <p:ph type="title"/>
          </p:nvPr>
        </p:nvSpPr>
        <p:spPr>
          <a:xfrm>
            <a:off x="443883" y="0"/>
            <a:ext cx="7183833" cy="1652862"/>
          </a:xfrm>
        </p:spPr>
        <p:txBody>
          <a:bodyPr>
            <a:normAutofit/>
          </a:bodyPr>
          <a:lstStyle/>
          <a:p>
            <a:r>
              <a:rPr lang="en-US" b="1" u="sng" dirty="0"/>
              <a:t>Real-life Trial Deception Detection Dataset</a:t>
            </a:r>
          </a:p>
        </p:txBody>
      </p:sp>
      <p:sp>
        <p:nvSpPr>
          <p:cNvPr id="7" name="Content Placeholder 2">
            <a:extLst>
              <a:ext uri="{FF2B5EF4-FFF2-40B4-BE49-F238E27FC236}">
                <a16:creationId xmlns:a16="http://schemas.microsoft.com/office/drawing/2014/main" id="{A2A825E9-8B2E-E233-916E-DA1FD75ACE74}"/>
              </a:ext>
            </a:extLst>
          </p:cNvPr>
          <p:cNvSpPr>
            <a:spLocks noGrp="1"/>
          </p:cNvSpPr>
          <p:nvPr>
            <p:ph idx="1"/>
          </p:nvPr>
        </p:nvSpPr>
        <p:spPr>
          <a:xfrm>
            <a:off x="443883" y="1838057"/>
            <a:ext cx="10972800" cy="5551714"/>
          </a:xfrm>
        </p:spPr>
        <p:txBody>
          <a:bodyPr>
            <a:normAutofit/>
          </a:bodyPr>
          <a:lstStyle/>
          <a:p>
            <a:endParaRPr lang="en-GB" sz="2400" dirty="0"/>
          </a:p>
          <a:p>
            <a:pPr marL="342900" indent="-342900">
              <a:buFont typeface="Arial" panose="020B0604020202020204" pitchFamily="34" charset="0"/>
              <a:buChar char="•"/>
            </a:pPr>
            <a:r>
              <a:rPr lang="en-US" sz="2400" dirty="0"/>
              <a:t>The dataset was released in 2015.</a:t>
            </a:r>
            <a:endParaRPr lang="en-GB" sz="2400" dirty="0"/>
          </a:p>
          <a:p>
            <a:pPr marL="342900" indent="-342900">
              <a:buFont typeface="Arial" panose="020B0604020202020204" pitchFamily="34" charset="0"/>
              <a:buChar char="•"/>
            </a:pPr>
            <a:r>
              <a:rPr lang="en-US" sz="2400" dirty="0"/>
              <a:t>It comprises a collection of 121 real-life courtroom trial videos. This includes 60 videos featuring truthful testimonies and 61 featuring deceptive ones.</a:t>
            </a:r>
          </a:p>
          <a:p>
            <a:pPr marL="342900" indent="-342900">
              <a:buFont typeface="Arial" panose="020B0604020202020204" pitchFamily="34" charset="0"/>
              <a:buChar char="•"/>
            </a:pPr>
            <a:r>
              <a:rPr lang="en-US" sz="2400" dirty="0"/>
              <a:t>Accompanying the dataset, there are annotations detailing various gestures and behavioral indicators observed within the videos.</a:t>
            </a:r>
            <a:endParaRPr lang="en-GB" sz="2400" dirty="0"/>
          </a:p>
        </p:txBody>
      </p:sp>
    </p:spTree>
    <p:extLst>
      <p:ext uri="{BB962C8B-B14F-4D97-AF65-F5344CB8AC3E}">
        <p14:creationId xmlns:p14="http://schemas.microsoft.com/office/powerpoint/2010/main" val="300671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28E0-4A06-71E4-690F-2AF68F3A0E03}"/>
              </a:ext>
            </a:extLst>
          </p:cNvPr>
          <p:cNvSpPr>
            <a:spLocks noGrp="1"/>
          </p:cNvSpPr>
          <p:nvPr>
            <p:ph type="title"/>
          </p:nvPr>
        </p:nvSpPr>
        <p:spPr>
          <a:xfrm>
            <a:off x="443883" y="0"/>
            <a:ext cx="7183833" cy="1652862"/>
          </a:xfrm>
        </p:spPr>
        <p:txBody>
          <a:bodyPr>
            <a:normAutofit fontScale="90000"/>
          </a:bodyPr>
          <a:lstStyle/>
          <a:p>
            <a:r>
              <a:rPr lang="en-US" b="1" u="sng" dirty="0"/>
              <a:t>Miami University Deception Detection Database (MU3D)</a:t>
            </a:r>
          </a:p>
        </p:txBody>
      </p:sp>
      <p:sp>
        <p:nvSpPr>
          <p:cNvPr id="7" name="Content Placeholder 2">
            <a:extLst>
              <a:ext uri="{FF2B5EF4-FFF2-40B4-BE49-F238E27FC236}">
                <a16:creationId xmlns:a16="http://schemas.microsoft.com/office/drawing/2014/main" id="{A2A825E9-8B2E-E233-916E-DA1FD75ACE74}"/>
              </a:ext>
            </a:extLst>
          </p:cNvPr>
          <p:cNvSpPr>
            <a:spLocks noGrp="1"/>
          </p:cNvSpPr>
          <p:nvPr>
            <p:ph idx="1"/>
          </p:nvPr>
        </p:nvSpPr>
        <p:spPr>
          <a:xfrm>
            <a:off x="443883" y="1838057"/>
            <a:ext cx="10972800" cy="5551714"/>
          </a:xfrm>
        </p:spPr>
        <p:txBody>
          <a:bodyPr>
            <a:normAutofit/>
          </a:bodyPr>
          <a:lstStyle/>
          <a:p>
            <a:endParaRPr lang="en-GB" sz="2400" dirty="0"/>
          </a:p>
          <a:p>
            <a:pPr marL="342900" indent="-342900">
              <a:buFont typeface="Arial" panose="020B0604020202020204" pitchFamily="34" charset="0"/>
              <a:buChar char="•"/>
            </a:pPr>
            <a:r>
              <a:rPr lang="en-US" sz="2400" dirty="0"/>
              <a:t>The dataset was released in 2017.</a:t>
            </a:r>
            <a:endParaRPr lang="en-GB" sz="2400" dirty="0"/>
          </a:p>
          <a:p>
            <a:pPr marL="342900" indent="-342900">
              <a:buFont typeface="Arial" panose="020B0604020202020204" pitchFamily="34" charset="0"/>
              <a:buChar char="•"/>
            </a:pPr>
            <a:r>
              <a:rPr lang="en-US" sz="2400" dirty="0"/>
              <a:t>MU3D is a free resource containing 320 videos of Black and White targets, female and male, telling truths and lies. Eighty (20 Black female, 20 Black male, 20 White female, and 20 White male). Each target generated four different videos (i.e., positive truth, negative truth, positive lie, negative lie)</a:t>
            </a:r>
          </a:p>
          <a:p>
            <a:pPr marL="342900" indent="-342900">
              <a:buFont typeface="Arial" panose="020B0604020202020204" pitchFamily="34" charset="0"/>
              <a:buChar char="•"/>
            </a:pPr>
            <a:r>
              <a:rPr lang="en-US" sz="2400" dirty="0"/>
              <a:t>This database is accompanied by an excel codebook which includes data pertinent to the videos and targets included in the database.</a:t>
            </a:r>
            <a:endParaRPr lang="en-GB" sz="2800" dirty="0"/>
          </a:p>
        </p:txBody>
      </p:sp>
    </p:spTree>
    <p:extLst>
      <p:ext uri="{BB962C8B-B14F-4D97-AF65-F5344CB8AC3E}">
        <p14:creationId xmlns:p14="http://schemas.microsoft.com/office/powerpoint/2010/main" val="45738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F2192DD-7707-DE9C-904D-B2139CED296D}"/>
              </a:ext>
            </a:extLst>
          </p:cNvPr>
          <p:cNvSpPr>
            <a:spLocks noGrp="1"/>
          </p:cNvSpPr>
          <p:nvPr>
            <p:ph type="title"/>
          </p:nvPr>
        </p:nvSpPr>
        <p:spPr>
          <a:xfrm>
            <a:off x="609600" y="663960"/>
            <a:ext cx="4298417" cy="2539390"/>
          </a:xfrm>
        </p:spPr>
        <p:txBody>
          <a:bodyPr vert="horz" lIns="91440" tIns="45720" rIns="91440" bIns="45720" rtlCol="0" anchor="b">
            <a:normAutofit/>
          </a:bodyPr>
          <a:lstStyle/>
          <a:p>
            <a:r>
              <a:rPr lang="en-US" b="1" u="sng" dirty="0"/>
              <a:t>Phases Description</a:t>
            </a:r>
          </a:p>
        </p:txBody>
      </p:sp>
      <p:pic>
        <p:nvPicPr>
          <p:cNvPr id="51" name="Graphic 50" descr="Head with Gears">
            <a:extLst>
              <a:ext uri="{FF2B5EF4-FFF2-40B4-BE49-F238E27FC236}">
                <a16:creationId xmlns:a16="http://schemas.microsoft.com/office/drawing/2014/main" id="{CE501203-6DCF-789E-F1E7-537652D141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0082" y="856239"/>
            <a:ext cx="5022318" cy="5022318"/>
          </a:xfrm>
          <a:prstGeom prst="rect">
            <a:avLst/>
          </a:prstGeom>
        </p:spPr>
      </p:pic>
    </p:spTree>
    <p:extLst>
      <p:ext uri="{BB962C8B-B14F-4D97-AF65-F5344CB8AC3E}">
        <p14:creationId xmlns:p14="http://schemas.microsoft.com/office/powerpoint/2010/main" val="307491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09180"/>
            <a:ext cx="10972800" cy="5551714"/>
          </a:xfrm>
        </p:spPr>
        <p:txBody>
          <a:bodyPr/>
          <a:lstStyle/>
          <a:p>
            <a:r>
              <a:rPr lang="en-GB" b="1" dirty="0"/>
              <a:t>In this phase, the different data modalities will be prepared and cleaned.</a:t>
            </a:r>
          </a:p>
          <a:p>
            <a:endParaRPr lang="en-GB" dirty="0"/>
          </a:p>
        </p:txBody>
      </p:sp>
      <p:sp>
        <p:nvSpPr>
          <p:cNvPr id="5" name="Title 4">
            <a:extLst>
              <a:ext uri="{FF2B5EF4-FFF2-40B4-BE49-F238E27FC236}">
                <a16:creationId xmlns:a16="http://schemas.microsoft.com/office/drawing/2014/main" id="{2AE6721F-6A26-235C-9A47-E8D0C675DEE4}"/>
              </a:ext>
            </a:extLst>
          </p:cNvPr>
          <p:cNvSpPr>
            <a:spLocks noGrp="1"/>
          </p:cNvSpPr>
          <p:nvPr>
            <p:ph type="title"/>
          </p:nvPr>
        </p:nvSpPr>
        <p:spPr>
          <a:xfrm>
            <a:off x="609600" y="224409"/>
            <a:ext cx="10972800" cy="839695"/>
          </a:xfrm>
        </p:spPr>
        <p:txBody>
          <a:bodyPr/>
          <a:lstStyle/>
          <a:p>
            <a:r>
              <a:rPr lang="en-US" b="1" u="sng" dirty="0"/>
              <a:t>Preprocessing</a:t>
            </a:r>
          </a:p>
        </p:txBody>
      </p:sp>
      <p:pic>
        <p:nvPicPr>
          <p:cNvPr id="4" name="Picture 3">
            <a:extLst>
              <a:ext uri="{FF2B5EF4-FFF2-40B4-BE49-F238E27FC236}">
                <a16:creationId xmlns:a16="http://schemas.microsoft.com/office/drawing/2014/main" id="{1282CB83-3ED5-C1FD-03DE-0F775B3C9413}"/>
              </a:ext>
            </a:extLst>
          </p:cNvPr>
          <p:cNvPicPr>
            <a:picLocks noChangeAspect="1"/>
          </p:cNvPicPr>
          <p:nvPr/>
        </p:nvPicPr>
        <p:blipFill>
          <a:blip r:embed="rId3"/>
          <a:stretch>
            <a:fillRect/>
          </a:stretch>
        </p:blipFill>
        <p:spPr>
          <a:xfrm>
            <a:off x="533666" y="2829123"/>
            <a:ext cx="5278084" cy="2564199"/>
          </a:xfrm>
          <a:prstGeom prst="rect">
            <a:avLst/>
          </a:prstGeom>
        </p:spPr>
      </p:pic>
      <p:pic>
        <p:nvPicPr>
          <p:cNvPr id="1028" name="Picture 4" descr="Face Detection in Unity using OpenCV | by Nirmal Mendis | Geek Culture |  Medium">
            <a:extLst>
              <a:ext uri="{FF2B5EF4-FFF2-40B4-BE49-F238E27FC236}">
                <a16:creationId xmlns:a16="http://schemas.microsoft.com/office/drawing/2014/main" id="{65FEBCA5-DF7E-E48D-3970-704446609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503" y="2764338"/>
            <a:ext cx="4059358" cy="26937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DA7DD2-4111-CC97-CFFE-E1BCB7B3C235}"/>
              </a:ext>
            </a:extLst>
          </p:cNvPr>
          <p:cNvSpPr txBox="1"/>
          <p:nvPr/>
        </p:nvSpPr>
        <p:spPr>
          <a:xfrm>
            <a:off x="666373" y="2028904"/>
            <a:ext cx="6324600" cy="800219"/>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t>Frames normalization</a:t>
            </a:r>
          </a:p>
          <a:p>
            <a:pPr>
              <a:buClr>
                <a:schemeClr val="accent5"/>
              </a:buClr>
            </a:pPr>
            <a:r>
              <a:rPr lang="en-US" dirty="0"/>
              <a:t> </a:t>
            </a:r>
          </a:p>
        </p:txBody>
      </p:sp>
      <p:sp>
        <p:nvSpPr>
          <p:cNvPr id="9" name="TextBox 8">
            <a:extLst>
              <a:ext uri="{FF2B5EF4-FFF2-40B4-BE49-F238E27FC236}">
                <a16:creationId xmlns:a16="http://schemas.microsoft.com/office/drawing/2014/main" id="{C22FD26B-E4CF-A92B-0FBF-9A1C29DAD4FB}"/>
              </a:ext>
            </a:extLst>
          </p:cNvPr>
          <p:cNvSpPr txBox="1"/>
          <p:nvPr/>
        </p:nvSpPr>
        <p:spPr>
          <a:xfrm>
            <a:off x="7331599" y="2028904"/>
            <a:ext cx="5181601" cy="800219"/>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t>Face cropping</a:t>
            </a:r>
          </a:p>
          <a:p>
            <a:pPr>
              <a:buClr>
                <a:schemeClr val="accent5"/>
              </a:buClr>
            </a:pPr>
            <a:r>
              <a:rPr lang="en-US" dirty="0"/>
              <a:t> </a:t>
            </a:r>
          </a:p>
        </p:txBody>
      </p:sp>
    </p:spTree>
    <p:extLst>
      <p:ext uri="{BB962C8B-B14F-4D97-AF65-F5344CB8AC3E}">
        <p14:creationId xmlns:p14="http://schemas.microsoft.com/office/powerpoint/2010/main" val="103503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E6721F-6A26-235C-9A47-E8D0C675DEE4}"/>
              </a:ext>
            </a:extLst>
          </p:cNvPr>
          <p:cNvSpPr>
            <a:spLocks noGrp="1"/>
          </p:cNvSpPr>
          <p:nvPr>
            <p:ph type="title"/>
          </p:nvPr>
        </p:nvSpPr>
        <p:spPr>
          <a:xfrm>
            <a:off x="609600" y="224409"/>
            <a:ext cx="10972800" cy="839695"/>
          </a:xfrm>
        </p:spPr>
        <p:txBody>
          <a:bodyPr/>
          <a:lstStyle/>
          <a:p>
            <a:r>
              <a:rPr lang="en-US" b="1" u="sng" dirty="0"/>
              <a:t>Preprocessing (cont.)</a:t>
            </a:r>
          </a:p>
        </p:txBody>
      </p:sp>
      <p:sp>
        <p:nvSpPr>
          <p:cNvPr id="9" name="TextBox 8">
            <a:extLst>
              <a:ext uri="{FF2B5EF4-FFF2-40B4-BE49-F238E27FC236}">
                <a16:creationId xmlns:a16="http://schemas.microsoft.com/office/drawing/2014/main" id="{C22FD26B-E4CF-A92B-0FBF-9A1C29DAD4FB}"/>
              </a:ext>
            </a:extLst>
          </p:cNvPr>
          <p:cNvSpPr txBox="1"/>
          <p:nvPr/>
        </p:nvSpPr>
        <p:spPr>
          <a:xfrm>
            <a:off x="657718" y="2054559"/>
            <a:ext cx="5181601"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t>Text preprocessing</a:t>
            </a:r>
            <a:endParaRPr lang="en-US" dirty="0"/>
          </a:p>
        </p:txBody>
      </p:sp>
      <p:pic>
        <p:nvPicPr>
          <p:cNvPr id="2052" name="Picture 4" descr="Understanding Text Classification in Python | DataCamp">
            <a:extLst>
              <a:ext uri="{FF2B5EF4-FFF2-40B4-BE49-F238E27FC236}">
                <a16:creationId xmlns:a16="http://schemas.microsoft.com/office/drawing/2014/main" id="{C2FA60D7-E651-7AC3-A6A1-2EC3BFCB7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40" y="2854778"/>
            <a:ext cx="5317405" cy="25714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C787DC6-81E8-AD77-2747-2B832A81B5BF}"/>
              </a:ext>
            </a:extLst>
          </p:cNvPr>
          <p:cNvSpPr txBox="1"/>
          <p:nvPr/>
        </p:nvSpPr>
        <p:spPr>
          <a:xfrm>
            <a:off x="7034466" y="2056346"/>
            <a:ext cx="6324600"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t>Audio noise reduction</a:t>
            </a:r>
            <a:endParaRPr lang="en-US" dirty="0"/>
          </a:p>
        </p:txBody>
      </p:sp>
      <p:pic>
        <p:nvPicPr>
          <p:cNvPr id="13" name="Picture 2" descr="Remove Background Noise from Audio - AILab Noise Reducer">
            <a:extLst>
              <a:ext uri="{FF2B5EF4-FFF2-40B4-BE49-F238E27FC236}">
                <a16:creationId xmlns:a16="http://schemas.microsoft.com/office/drawing/2014/main" id="{E7CE4A50-F32E-F313-A680-18CE4C8D0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2220" y="2854778"/>
            <a:ext cx="4764503" cy="26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46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09180"/>
            <a:ext cx="10972800" cy="739548"/>
          </a:xfrm>
        </p:spPr>
        <p:txBody>
          <a:bodyPr>
            <a:normAutofit fontScale="92500"/>
          </a:bodyPr>
          <a:lstStyle/>
          <a:p>
            <a:r>
              <a:rPr lang="en-GB" sz="2200" b="1" dirty="0"/>
              <a:t>A data-centric approach is applied here to get better features to train the models.</a:t>
            </a:r>
          </a:p>
          <a:p>
            <a:endParaRPr lang="en-GB" dirty="0"/>
          </a:p>
        </p:txBody>
      </p:sp>
      <p:sp>
        <p:nvSpPr>
          <p:cNvPr id="5" name="Title 4">
            <a:extLst>
              <a:ext uri="{FF2B5EF4-FFF2-40B4-BE49-F238E27FC236}">
                <a16:creationId xmlns:a16="http://schemas.microsoft.com/office/drawing/2014/main" id="{2AE6721F-6A26-235C-9A47-E8D0C675DEE4}"/>
              </a:ext>
            </a:extLst>
          </p:cNvPr>
          <p:cNvSpPr>
            <a:spLocks noGrp="1"/>
          </p:cNvSpPr>
          <p:nvPr>
            <p:ph type="title"/>
          </p:nvPr>
        </p:nvSpPr>
        <p:spPr>
          <a:xfrm>
            <a:off x="609600" y="224409"/>
            <a:ext cx="10972800" cy="839695"/>
          </a:xfrm>
        </p:spPr>
        <p:txBody>
          <a:bodyPr/>
          <a:lstStyle/>
          <a:p>
            <a:r>
              <a:rPr lang="en-US" b="1" u="sng" dirty="0"/>
              <a:t>Feature engineering and extraction</a:t>
            </a:r>
          </a:p>
        </p:txBody>
      </p:sp>
      <p:pic>
        <p:nvPicPr>
          <p:cNvPr id="3074" name="Picture 2" descr="Principle of remote photoplethysmography (rPPG) based on the... | Download  Scientific Diagram">
            <a:extLst>
              <a:ext uri="{FF2B5EF4-FFF2-40B4-BE49-F238E27FC236}">
                <a16:creationId xmlns:a16="http://schemas.microsoft.com/office/drawing/2014/main" id="{DE4B44CE-CF1C-09AF-08FA-184D36377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41" y="2971800"/>
            <a:ext cx="6128627" cy="2851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3680931-CB01-1313-6449-9333BEEC46F3}"/>
              </a:ext>
            </a:extLst>
          </p:cNvPr>
          <p:cNvSpPr txBox="1"/>
          <p:nvPr/>
        </p:nvSpPr>
        <p:spPr>
          <a:xfrm>
            <a:off x="320842" y="2198654"/>
            <a:ext cx="6031832"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t>Remote Photoplethysmography</a:t>
            </a:r>
            <a:endParaRPr lang="en-US" dirty="0"/>
          </a:p>
        </p:txBody>
      </p:sp>
      <p:pic>
        <p:nvPicPr>
          <p:cNvPr id="3076" name="Picture 4" descr="Here are the biggest signs that someone is lying to you, according to a body  language expert">
            <a:extLst>
              <a:ext uri="{FF2B5EF4-FFF2-40B4-BE49-F238E27FC236}">
                <a16:creationId xmlns:a16="http://schemas.microsoft.com/office/drawing/2014/main" id="{C8C68182-9AA2-9F33-CFE7-88AFDE8D1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504" y="2971800"/>
            <a:ext cx="4820654" cy="31422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4A926B-3195-077E-576F-D296C858DE5E}"/>
              </a:ext>
            </a:extLst>
          </p:cNvPr>
          <p:cNvSpPr txBox="1"/>
          <p:nvPr/>
        </p:nvSpPr>
        <p:spPr>
          <a:xfrm>
            <a:off x="7050504" y="2203550"/>
            <a:ext cx="4820654"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t>Behavioral signals</a:t>
            </a:r>
            <a:endParaRPr lang="en-US" dirty="0"/>
          </a:p>
        </p:txBody>
      </p:sp>
    </p:spTree>
    <p:extLst>
      <p:ext uri="{BB962C8B-B14F-4D97-AF65-F5344CB8AC3E}">
        <p14:creationId xmlns:p14="http://schemas.microsoft.com/office/powerpoint/2010/main" val="329268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E6721F-6A26-235C-9A47-E8D0C675DEE4}"/>
              </a:ext>
            </a:extLst>
          </p:cNvPr>
          <p:cNvSpPr>
            <a:spLocks noGrp="1"/>
          </p:cNvSpPr>
          <p:nvPr>
            <p:ph type="title"/>
          </p:nvPr>
        </p:nvSpPr>
        <p:spPr>
          <a:xfrm>
            <a:off x="164431" y="224409"/>
            <a:ext cx="12027569" cy="839695"/>
          </a:xfrm>
        </p:spPr>
        <p:txBody>
          <a:bodyPr>
            <a:normAutofit/>
          </a:bodyPr>
          <a:lstStyle/>
          <a:p>
            <a:r>
              <a:rPr lang="en-US" b="1" u="sng" dirty="0"/>
              <a:t>Feature engineering and extraction (cont.)</a:t>
            </a:r>
          </a:p>
        </p:txBody>
      </p:sp>
      <p:sp>
        <p:nvSpPr>
          <p:cNvPr id="2" name="TextBox 1">
            <a:extLst>
              <a:ext uri="{FF2B5EF4-FFF2-40B4-BE49-F238E27FC236}">
                <a16:creationId xmlns:a16="http://schemas.microsoft.com/office/drawing/2014/main" id="{43680931-CB01-1313-6449-9333BEEC46F3}"/>
              </a:ext>
            </a:extLst>
          </p:cNvPr>
          <p:cNvSpPr txBox="1"/>
          <p:nvPr/>
        </p:nvSpPr>
        <p:spPr>
          <a:xfrm>
            <a:off x="164432" y="2314959"/>
            <a:ext cx="6284495"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t>Mel-frequency cepstral coefficients</a:t>
            </a:r>
            <a:endParaRPr lang="en-US" dirty="0"/>
          </a:p>
        </p:txBody>
      </p:sp>
      <p:sp>
        <p:nvSpPr>
          <p:cNvPr id="4" name="TextBox 3">
            <a:extLst>
              <a:ext uri="{FF2B5EF4-FFF2-40B4-BE49-F238E27FC236}">
                <a16:creationId xmlns:a16="http://schemas.microsoft.com/office/drawing/2014/main" id="{9C4A926B-3195-077E-576F-D296C858DE5E}"/>
              </a:ext>
            </a:extLst>
          </p:cNvPr>
          <p:cNvSpPr txBox="1"/>
          <p:nvPr/>
        </p:nvSpPr>
        <p:spPr>
          <a:xfrm>
            <a:off x="7050504" y="2314959"/>
            <a:ext cx="4820654"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t>Text features</a:t>
            </a:r>
            <a:endParaRPr lang="en-US" dirty="0"/>
          </a:p>
        </p:txBody>
      </p:sp>
      <p:pic>
        <p:nvPicPr>
          <p:cNvPr id="4098" name="Picture 2" descr="Speech Processing for Machine Learning: Filter banks, Mel-Frequency  Cepstral Coefficients (MFCCs) and What's In-Between | Haytham Fayek">
            <a:extLst>
              <a:ext uri="{FF2B5EF4-FFF2-40B4-BE49-F238E27FC236}">
                <a16:creationId xmlns:a16="http://schemas.microsoft.com/office/drawing/2014/main" id="{0232CA13-5446-723A-2BDC-AD5518698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31" y="3116178"/>
            <a:ext cx="6104021" cy="23942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The TF*IDF Algorithm for Content and SEO?">
            <a:extLst>
              <a:ext uri="{FF2B5EF4-FFF2-40B4-BE49-F238E27FC236}">
                <a16:creationId xmlns:a16="http://schemas.microsoft.com/office/drawing/2014/main" id="{DE08AEFF-76C1-522A-B3CB-531BEB437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504" y="3097248"/>
            <a:ext cx="4309311" cy="241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54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09180"/>
            <a:ext cx="10972800" cy="5551714"/>
          </a:xfrm>
        </p:spPr>
        <p:txBody>
          <a:bodyPr/>
          <a:lstStyle/>
          <a:p>
            <a:r>
              <a:rPr lang="en-US" b="1" dirty="0"/>
              <a:t>Models will be trained for data classification and subsequently tested on new, unseen data to assess their generalization capabilities. Additionally, visualization tools and evaluation metrics will be used to analyze the results.</a:t>
            </a:r>
          </a:p>
          <a:p>
            <a:endParaRPr lang="en-GB" dirty="0"/>
          </a:p>
          <a:p>
            <a:pPr marL="342900" indent="-342900">
              <a:buFont typeface="Arial" panose="020B0604020202020204" pitchFamily="34" charset="0"/>
              <a:buChar char="•"/>
            </a:pPr>
            <a:r>
              <a:rPr lang="en-GB" dirty="0"/>
              <a:t>Classical Machine learning classifiers such as SVMs, Decision Trees and Logistic Regression.</a:t>
            </a:r>
          </a:p>
          <a:p>
            <a:pPr marL="342900" indent="-342900">
              <a:buFont typeface="Arial" panose="020B0604020202020204" pitchFamily="34" charset="0"/>
              <a:buChar char="•"/>
            </a:pPr>
            <a:r>
              <a:rPr lang="en-GB" dirty="0"/>
              <a:t>Deep Learning approaches with neural networks like 2D and 3D CNNs and RNNs such as LSTMs.</a:t>
            </a:r>
          </a:p>
          <a:p>
            <a:pPr marL="342900" indent="-342900">
              <a:buFont typeface="Arial" panose="020B0604020202020204" pitchFamily="34" charset="0"/>
              <a:buChar char="•"/>
            </a:pPr>
            <a:r>
              <a:rPr lang="en-GB" dirty="0"/>
              <a:t>Transfer Learning methodologies through fine tuning pre-trained models such as ResNet50 and InceptionV3.</a:t>
            </a:r>
          </a:p>
          <a:p>
            <a:endParaRPr lang="en-GB" dirty="0"/>
          </a:p>
        </p:txBody>
      </p:sp>
      <p:sp>
        <p:nvSpPr>
          <p:cNvPr id="5" name="Title 4">
            <a:extLst>
              <a:ext uri="{FF2B5EF4-FFF2-40B4-BE49-F238E27FC236}">
                <a16:creationId xmlns:a16="http://schemas.microsoft.com/office/drawing/2014/main" id="{2AE6721F-6A26-235C-9A47-E8D0C675DEE4}"/>
              </a:ext>
            </a:extLst>
          </p:cNvPr>
          <p:cNvSpPr>
            <a:spLocks noGrp="1"/>
          </p:cNvSpPr>
          <p:nvPr>
            <p:ph type="title"/>
          </p:nvPr>
        </p:nvSpPr>
        <p:spPr>
          <a:xfrm>
            <a:off x="609600" y="224409"/>
            <a:ext cx="10972800" cy="839695"/>
          </a:xfrm>
        </p:spPr>
        <p:txBody>
          <a:bodyPr/>
          <a:lstStyle/>
          <a:p>
            <a:r>
              <a:rPr lang="en-US" b="1" u="sng" dirty="0"/>
              <a:t>Models training, testing and evaluation</a:t>
            </a:r>
          </a:p>
        </p:txBody>
      </p:sp>
    </p:spTree>
    <p:extLst>
      <p:ext uri="{BB962C8B-B14F-4D97-AF65-F5344CB8AC3E}">
        <p14:creationId xmlns:p14="http://schemas.microsoft.com/office/powerpoint/2010/main" val="324240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8988800-4054-4E60-A352-60CF604AB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01FB661E-0D75-43BF-813D-0FBD5093E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17625" cy="6840668"/>
          </a:xfrm>
          <a:custGeom>
            <a:avLst/>
            <a:gdLst>
              <a:gd name="connsiteX0" fmla="*/ 4958378 w 6317625"/>
              <a:gd name="connsiteY0" fmla="*/ 6031137 h 6840668"/>
              <a:gd name="connsiteX1" fmla="*/ 5305315 w 6317625"/>
              <a:gd name="connsiteY1" fmla="*/ 6282257 h 6840668"/>
              <a:gd name="connsiteX2" fmla="*/ 5065129 w 6317625"/>
              <a:gd name="connsiteY2" fmla="*/ 6696958 h 6840668"/>
              <a:gd name="connsiteX3" fmla="*/ 4650427 w 6317625"/>
              <a:gd name="connsiteY3" fmla="*/ 6456771 h 6840668"/>
              <a:gd name="connsiteX4" fmla="*/ 4890615 w 6317625"/>
              <a:gd name="connsiteY4" fmla="*/ 6042071 h 6840668"/>
              <a:gd name="connsiteX5" fmla="*/ 4958378 w 6317625"/>
              <a:gd name="connsiteY5" fmla="*/ 6031137 h 6840668"/>
              <a:gd name="connsiteX6" fmla="*/ 892226 w 6317625"/>
              <a:gd name="connsiteY6" fmla="*/ 3293470 h 6840668"/>
              <a:gd name="connsiteX7" fmla="*/ 1475080 w 6317625"/>
              <a:gd name="connsiteY7" fmla="*/ 3715351 h 6840668"/>
              <a:gd name="connsiteX8" fmla="*/ 1071567 w 6317625"/>
              <a:gd name="connsiteY8" fmla="*/ 4412048 h 6840668"/>
              <a:gd name="connsiteX9" fmla="*/ 374869 w 6317625"/>
              <a:gd name="connsiteY9" fmla="*/ 4008535 h 6840668"/>
              <a:gd name="connsiteX10" fmla="*/ 778382 w 6317625"/>
              <a:gd name="connsiteY10" fmla="*/ 3311837 h 6840668"/>
              <a:gd name="connsiteX11" fmla="*/ 892226 w 6317625"/>
              <a:gd name="connsiteY11" fmla="*/ 3293470 h 6840668"/>
              <a:gd name="connsiteX12" fmla="*/ 1515375 w 6317625"/>
              <a:gd name="connsiteY12" fmla="*/ 663501 h 6840668"/>
              <a:gd name="connsiteX13" fmla="*/ 1862311 w 6317625"/>
              <a:gd name="connsiteY13" fmla="*/ 914620 h 6840668"/>
              <a:gd name="connsiteX14" fmla="*/ 1622124 w 6317625"/>
              <a:gd name="connsiteY14" fmla="*/ 1329322 h 6840668"/>
              <a:gd name="connsiteX15" fmla="*/ 1207424 w 6317625"/>
              <a:gd name="connsiteY15" fmla="*/ 1089135 h 6840668"/>
              <a:gd name="connsiteX16" fmla="*/ 1447610 w 6317625"/>
              <a:gd name="connsiteY16" fmla="*/ 674434 h 6840668"/>
              <a:gd name="connsiteX17" fmla="*/ 1515375 w 6317625"/>
              <a:gd name="connsiteY17" fmla="*/ 663501 h 6840668"/>
              <a:gd name="connsiteX18" fmla="*/ 2542954 w 6317625"/>
              <a:gd name="connsiteY18" fmla="*/ 0 h 6840668"/>
              <a:gd name="connsiteX19" fmla="*/ 6317625 w 6317625"/>
              <a:gd name="connsiteY19" fmla="*/ 0 h 6840668"/>
              <a:gd name="connsiteX20" fmla="*/ 6317625 w 6317625"/>
              <a:gd name="connsiteY20" fmla="*/ 6840668 h 6840668"/>
              <a:gd name="connsiteX21" fmla="*/ 6230037 w 6317625"/>
              <a:gd name="connsiteY21" fmla="*/ 6814791 h 6840668"/>
              <a:gd name="connsiteX22" fmla="*/ 5013461 w 6317625"/>
              <a:gd name="connsiteY22" fmla="*/ 5538903 h 6840668"/>
              <a:gd name="connsiteX23" fmla="*/ 3720873 w 6317625"/>
              <a:gd name="connsiteY23" fmla="*/ 6063409 h 6840668"/>
              <a:gd name="connsiteX24" fmla="*/ 2775987 w 6317625"/>
              <a:gd name="connsiteY24" fmla="*/ 5162980 h 6840668"/>
              <a:gd name="connsiteX25" fmla="*/ 2210002 w 6317625"/>
              <a:gd name="connsiteY25" fmla="*/ 5455137 h 6840668"/>
              <a:gd name="connsiteX26" fmla="*/ 1437015 w 6317625"/>
              <a:gd name="connsiteY26" fmla="*/ 6401298 h 6840668"/>
              <a:gd name="connsiteX27" fmla="*/ 75055 w 6317625"/>
              <a:gd name="connsiteY27" fmla="*/ 6031719 h 6840668"/>
              <a:gd name="connsiteX28" fmla="*/ 406869 w 6317625"/>
              <a:gd name="connsiteY28" fmla="*/ 4883188 h 6840668"/>
              <a:gd name="connsiteX29" fmla="*/ 1425737 w 6317625"/>
              <a:gd name="connsiteY29" fmla="*/ 4614510 h 6840668"/>
              <a:gd name="connsiteX30" fmla="*/ 2401798 w 6317625"/>
              <a:gd name="connsiteY30" fmla="*/ 3834988 h 6840668"/>
              <a:gd name="connsiteX31" fmla="*/ 1823833 w 6317625"/>
              <a:gd name="connsiteY31" fmla="*/ 3299773 h 6840668"/>
              <a:gd name="connsiteX32" fmla="*/ 964802 w 6317625"/>
              <a:gd name="connsiteY32" fmla="*/ 2659918 h 6840668"/>
              <a:gd name="connsiteX33" fmla="*/ 1218949 w 6317625"/>
              <a:gd name="connsiteY33" fmla="*/ 1977364 h 6840668"/>
              <a:gd name="connsiteX34" fmla="*/ 2387241 w 6317625"/>
              <a:gd name="connsiteY34" fmla="*/ 1909455 h 6840668"/>
              <a:gd name="connsiteX35" fmla="*/ 2947668 w 6317625"/>
              <a:gd name="connsiteY35" fmla="*/ 1386658 h 6840668"/>
              <a:gd name="connsiteX36" fmla="*/ 2498714 w 6317625"/>
              <a:gd name="connsiteY36" fmla="*/ 259434 h 6840668"/>
              <a:gd name="connsiteX37" fmla="*/ 2511421 w 6317625"/>
              <a:gd name="connsiteY37" fmla="*/ 121590 h 684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17625" h="6840668">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C90504-A601-02CD-E619-F9BE31965D41}"/>
              </a:ext>
            </a:extLst>
          </p:cNvPr>
          <p:cNvSpPr>
            <a:spLocks noGrp="1"/>
          </p:cNvSpPr>
          <p:nvPr>
            <p:ph type="title"/>
          </p:nvPr>
        </p:nvSpPr>
        <p:spPr>
          <a:xfrm>
            <a:off x="6591740" y="572583"/>
            <a:ext cx="5486400" cy="1423502"/>
          </a:xfrm>
        </p:spPr>
        <p:txBody>
          <a:bodyPr>
            <a:normAutofit/>
          </a:bodyPr>
          <a:lstStyle/>
          <a:p>
            <a:r>
              <a:rPr lang="en-US" b="1" u="sng" dirty="0"/>
              <a:t>Agenda</a:t>
            </a:r>
          </a:p>
        </p:txBody>
      </p:sp>
      <p:sp>
        <p:nvSpPr>
          <p:cNvPr id="41" name="Content Placeholder 2">
            <a:extLst>
              <a:ext uri="{FF2B5EF4-FFF2-40B4-BE49-F238E27FC236}">
                <a16:creationId xmlns:a16="http://schemas.microsoft.com/office/drawing/2014/main" id="{0E944B6E-EDF9-B870-BBB5-FBAAC0775644}"/>
              </a:ext>
            </a:extLst>
          </p:cNvPr>
          <p:cNvSpPr>
            <a:spLocks noGrp="1"/>
          </p:cNvSpPr>
          <p:nvPr>
            <p:ph idx="1"/>
          </p:nvPr>
        </p:nvSpPr>
        <p:spPr>
          <a:xfrm>
            <a:off x="6591740" y="2310315"/>
            <a:ext cx="5486400" cy="3975102"/>
          </a:xfrm>
        </p:spPr>
        <p:txBody>
          <a:bodyPr>
            <a:normAutofit/>
          </a:bodyPr>
          <a:lstStyle/>
          <a:p>
            <a:pPr marL="457200" indent="-457200">
              <a:lnSpc>
                <a:spcPct val="100000"/>
              </a:lnSpc>
              <a:buFont typeface="Wingdings" panose="05000000000000000000" pitchFamily="2" charset="2"/>
              <a:buChar char="§"/>
            </a:pPr>
            <a:r>
              <a:rPr lang="en-US" b="1" dirty="0"/>
              <a:t>Introduction</a:t>
            </a:r>
            <a:endParaRPr lang="ar-EG" b="1" dirty="0"/>
          </a:p>
          <a:p>
            <a:pPr marL="457200" indent="-457200">
              <a:lnSpc>
                <a:spcPct val="100000"/>
              </a:lnSpc>
              <a:buFont typeface="Wingdings" panose="05000000000000000000" pitchFamily="2" charset="2"/>
              <a:buChar char="§"/>
            </a:pPr>
            <a:r>
              <a:rPr lang="en-US" b="1" dirty="0"/>
              <a:t>Applications</a:t>
            </a:r>
          </a:p>
          <a:p>
            <a:pPr marL="457200" indent="-457200">
              <a:lnSpc>
                <a:spcPct val="100000"/>
              </a:lnSpc>
              <a:buFont typeface="Wingdings" panose="05000000000000000000" pitchFamily="2" charset="2"/>
              <a:buChar char="§"/>
            </a:pPr>
            <a:r>
              <a:rPr lang="en-US" b="1" dirty="0"/>
              <a:t>Related work</a:t>
            </a:r>
          </a:p>
          <a:p>
            <a:pPr marL="457200" indent="-457200">
              <a:lnSpc>
                <a:spcPct val="100000"/>
              </a:lnSpc>
              <a:buFont typeface="Wingdings" panose="05000000000000000000" pitchFamily="2" charset="2"/>
              <a:buChar char="§"/>
            </a:pPr>
            <a:r>
              <a:rPr lang="en-US" b="1" dirty="0"/>
              <a:t>Objective</a:t>
            </a:r>
          </a:p>
          <a:p>
            <a:pPr marL="457200" indent="-457200">
              <a:lnSpc>
                <a:spcPct val="100000"/>
              </a:lnSpc>
              <a:buFont typeface="Wingdings" panose="05000000000000000000" pitchFamily="2" charset="2"/>
              <a:buChar char="§"/>
            </a:pPr>
            <a:r>
              <a:rPr lang="en-US" b="1" dirty="0"/>
              <a:t>Architecture</a:t>
            </a:r>
          </a:p>
          <a:p>
            <a:pPr marL="457200" indent="-457200">
              <a:lnSpc>
                <a:spcPct val="100000"/>
              </a:lnSpc>
              <a:buFont typeface="Wingdings" panose="05000000000000000000" pitchFamily="2" charset="2"/>
              <a:buChar char="§"/>
            </a:pPr>
            <a:r>
              <a:rPr lang="en-US" b="1" dirty="0"/>
              <a:t>Time plan</a:t>
            </a:r>
          </a:p>
          <a:p>
            <a:pPr marL="457200" indent="-457200">
              <a:lnSpc>
                <a:spcPct val="100000"/>
              </a:lnSpc>
              <a:buFont typeface="Wingdings" panose="05000000000000000000" pitchFamily="2" charset="2"/>
              <a:buChar char="§"/>
            </a:pPr>
            <a:r>
              <a:rPr lang="en-US" b="1" dirty="0"/>
              <a:t>Challenges</a:t>
            </a:r>
          </a:p>
          <a:p>
            <a:pPr marL="457200" indent="-457200">
              <a:lnSpc>
                <a:spcPct val="100000"/>
              </a:lnSpc>
              <a:buFont typeface="Wingdings" panose="05000000000000000000" pitchFamily="2" charset="2"/>
              <a:buChar char="§"/>
            </a:pPr>
            <a:r>
              <a:rPr lang="en-US" b="1" dirty="0"/>
              <a:t>Tools</a:t>
            </a:r>
          </a:p>
          <a:p>
            <a:pPr marL="457200" indent="-457200">
              <a:lnSpc>
                <a:spcPct val="100000"/>
              </a:lnSpc>
              <a:buFont typeface="Wingdings" panose="05000000000000000000" pitchFamily="2" charset="2"/>
              <a:buChar char="§"/>
            </a:pPr>
            <a:r>
              <a:rPr lang="en-US" b="1" dirty="0"/>
              <a:t>References</a:t>
            </a:r>
          </a:p>
        </p:txBody>
      </p:sp>
      <p:pic>
        <p:nvPicPr>
          <p:cNvPr id="6" name="Picture 5" descr="A person writing on a clipboard&#10;&#10;Description automatically generated">
            <a:extLst>
              <a:ext uri="{FF2B5EF4-FFF2-40B4-BE49-F238E27FC236}">
                <a16:creationId xmlns:a16="http://schemas.microsoft.com/office/drawing/2014/main" id="{8984C0B6-68D1-202F-5DEA-C75AB14D4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63" y="1352698"/>
            <a:ext cx="3657303" cy="3657303"/>
          </a:xfrm>
          <a:prstGeom prst="rect">
            <a:avLst/>
          </a:prstGeom>
        </p:spPr>
      </p:pic>
    </p:spTree>
    <p:extLst>
      <p:ext uri="{BB962C8B-B14F-4D97-AF65-F5344CB8AC3E}">
        <p14:creationId xmlns:p14="http://schemas.microsoft.com/office/powerpoint/2010/main" val="278111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09180"/>
            <a:ext cx="10972800" cy="5551714"/>
          </a:xfrm>
        </p:spPr>
        <p:txBody>
          <a:bodyPr/>
          <a:lstStyle/>
          <a:p>
            <a:r>
              <a:rPr lang="en-US" b="1" dirty="0"/>
              <a:t>Multimodal data fusion is a process that involves integrating data from multiple modalities into one model that is more comprehensive and effective in making predictions.</a:t>
            </a:r>
          </a:p>
          <a:p>
            <a:endParaRPr lang="en-GB" dirty="0"/>
          </a:p>
          <a:p>
            <a:pPr marL="342900" indent="-342900">
              <a:buFont typeface="Arial" panose="020B0604020202020204" pitchFamily="34" charset="0"/>
              <a:buChar char="•"/>
            </a:pPr>
            <a:endParaRPr lang="en-GB" dirty="0"/>
          </a:p>
          <a:p>
            <a:endParaRPr lang="en-GB" dirty="0"/>
          </a:p>
        </p:txBody>
      </p:sp>
      <p:sp>
        <p:nvSpPr>
          <p:cNvPr id="5" name="Title 4">
            <a:extLst>
              <a:ext uri="{FF2B5EF4-FFF2-40B4-BE49-F238E27FC236}">
                <a16:creationId xmlns:a16="http://schemas.microsoft.com/office/drawing/2014/main" id="{2AE6721F-6A26-235C-9A47-E8D0C675DEE4}"/>
              </a:ext>
            </a:extLst>
          </p:cNvPr>
          <p:cNvSpPr>
            <a:spLocks noGrp="1"/>
          </p:cNvSpPr>
          <p:nvPr>
            <p:ph type="title"/>
          </p:nvPr>
        </p:nvSpPr>
        <p:spPr>
          <a:xfrm>
            <a:off x="609600" y="224409"/>
            <a:ext cx="10972800" cy="839695"/>
          </a:xfrm>
        </p:spPr>
        <p:txBody>
          <a:bodyPr/>
          <a:lstStyle/>
          <a:p>
            <a:r>
              <a:rPr lang="en-US" b="1" u="sng" dirty="0"/>
              <a:t>Multimodal data fusion</a:t>
            </a:r>
          </a:p>
        </p:txBody>
      </p:sp>
      <p:pic>
        <p:nvPicPr>
          <p:cNvPr id="7172" name="Picture 4" descr="Detecting Emotions with CNN Fusion Models | by elvis | DAIR.AI | Medium">
            <a:extLst>
              <a:ext uri="{FF2B5EF4-FFF2-40B4-BE49-F238E27FC236}">
                <a16:creationId xmlns:a16="http://schemas.microsoft.com/office/drawing/2014/main" id="{1D6910B0-25DC-C6DD-6868-80AF2721C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65" y="3017840"/>
            <a:ext cx="10311063" cy="34021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61C392F-D1F9-5548-F2C2-68B88E604CF3}"/>
              </a:ext>
            </a:extLst>
          </p:cNvPr>
          <p:cNvSpPr txBox="1"/>
          <p:nvPr/>
        </p:nvSpPr>
        <p:spPr>
          <a:xfrm>
            <a:off x="749969" y="2503217"/>
            <a:ext cx="6284495"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t>Fusion methodologies</a:t>
            </a:r>
            <a:endParaRPr lang="en-US" dirty="0"/>
          </a:p>
        </p:txBody>
      </p:sp>
    </p:spTree>
    <p:extLst>
      <p:ext uri="{BB962C8B-B14F-4D97-AF65-F5344CB8AC3E}">
        <p14:creationId xmlns:p14="http://schemas.microsoft.com/office/powerpoint/2010/main" val="31710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rglass and a calendar">
            <a:extLst>
              <a:ext uri="{FF2B5EF4-FFF2-40B4-BE49-F238E27FC236}">
                <a16:creationId xmlns:a16="http://schemas.microsoft.com/office/drawing/2014/main" id="{981AA2B5-C703-BE45-7F5B-EB23650E134B}"/>
              </a:ext>
            </a:extLst>
          </p:cNvPr>
          <p:cNvPicPr>
            <a:picLocks noChangeAspect="1"/>
          </p:cNvPicPr>
          <p:nvPr/>
        </p:nvPicPr>
        <p:blipFill rotWithShape="1">
          <a:blip r:embed="rId2">
            <a:alphaModFix/>
          </a:blip>
          <a:srcRect t="16045"/>
          <a:stretch/>
        </p:blipFill>
        <p:spPr>
          <a:xfrm>
            <a:off x="-18586" y="10"/>
            <a:ext cx="12191980" cy="6857990"/>
          </a:xfrm>
          <a:prstGeom prst="rect">
            <a:avLst/>
          </a:prstGeom>
        </p:spPr>
      </p:pic>
      <p:sp>
        <p:nvSpPr>
          <p:cNvPr id="15" name="Rectangle 14">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6D250-C211-CFAC-4F33-3DF1B41166AF}"/>
              </a:ext>
            </a:extLst>
          </p:cNvPr>
          <p:cNvSpPr>
            <a:spLocks noGrp="1"/>
          </p:cNvSpPr>
          <p:nvPr>
            <p:ph type="title"/>
          </p:nvPr>
        </p:nvSpPr>
        <p:spPr>
          <a:xfrm>
            <a:off x="396536" y="3231861"/>
            <a:ext cx="7480041" cy="1407436"/>
          </a:xfrm>
        </p:spPr>
        <p:txBody>
          <a:bodyPr vert="horz" lIns="91440" tIns="45720" rIns="91440" bIns="45720" rtlCol="0" anchor="t">
            <a:normAutofit/>
          </a:bodyPr>
          <a:lstStyle/>
          <a:p>
            <a:r>
              <a:rPr lang="en-US" b="1" u="sng" dirty="0">
                <a:solidFill>
                  <a:schemeClr val="tx2">
                    <a:lumMod val="75000"/>
                  </a:schemeClr>
                </a:solidFill>
              </a:rPr>
              <a:t>Time Plan</a:t>
            </a:r>
          </a:p>
        </p:txBody>
      </p:sp>
      <p:sp>
        <p:nvSpPr>
          <p:cNvPr id="17" name="Rectangle 16">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1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981EDBE-E8E2-E94E-5DC0-6766FEE6D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329"/>
            <a:ext cx="12192000" cy="6517305"/>
          </a:xfrm>
          <a:prstGeom prst="rect">
            <a:avLst/>
          </a:prstGeom>
        </p:spPr>
      </p:pic>
    </p:spTree>
    <p:extLst>
      <p:ext uri="{BB962C8B-B14F-4D97-AF65-F5344CB8AC3E}">
        <p14:creationId xmlns:p14="http://schemas.microsoft.com/office/powerpoint/2010/main" val="2803551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28E0-4A06-71E4-690F-2AF68F3A0E03}"/>
              </a:ext>
            </a:extLst>
          </p:cNvPr>
          <p:cNvSpPr>
            <a:spLocks noGrp="1"/>
          </p:cNvSpPr>
          <p:nvPr>
            <p:ph type="title"/>
          </p:nvPr>
        </p:nvSpPr>
        <p:spPr>
          <a:xfrm>
            <a:off x="443884" y="0"/>
            <a:ext cx="7669340" cy="729205"/>
          </a:xfrm>
        </p:spPr>
        <p:txBody>
          <a:bodyPr>
            <a:normAutofit fontScale="90000"/>
          </a:bodyPr>
          <a:lstStyle/>
          <a:p>
            <a:r>
              <a:rPr lang="sv-SE" b="1" u="sng" dirty="0"/>
              <a:t>Challenges</a:t>
            </a:r>
            <a:endParaRPr lang="en-US" b="1" u="sng" dirty="0"/>
          </a:p>
        </p:txBody>
      </p:sp>
      <p:sp>
        <p:nvSpPr>
          <p:cNvPr id="43" name="Content Placeholder 2">
            <a:extLst>
              <a:ext uri="{FF2B5EF4-FFF2-40B4-BE49-F238E27FC236}">
                <a16:creationId xmlns:a16="http://schemas.microsoft.com/office/drawing/2014/main" id="{E725ECA4-3D11-6212-9D59-BFB31B2ED3F4}"/>
              </a:ext>
            </a:extLst>
          </p:cNvPr>
          <p:cNvSpPr>
            <a:spLocks noGrp="1"/>
          </p:cNvSpPr>
          <p:nvPr>
            <p:ph idx="1"/>
          </p:nvPr>
        </p:nvSpPr>
        <p:spPr>
          <a:xfrm>
            <a:off x="443883" y="821801"/>
            <a:ext cx="7878314" cy="6065134"/>
          </a:xfrm>
        </p:spPr>
        <p:txBody>
          <a:bodyPr anchor="t">
            <a:normAutofit fontScale="92500" lnSpcReduction="20000"/>
          </a:bodyPr>
          <a:lstStyle/>
          <a:p>
            <a:pPr marL="457200" indent="-457200">
              <a:lnSpc>
                <a:spcPct val="170000"/>
              </a:lnSpc>
              <a:buFont typeface="Arial" panose="020B0604020202020204" pitchFamily="34" charset="0"/>
              <a:buChar char="•"/>
            </a:pPr>
            <a:r>
              <a:rPr lang="en-US" sz="2600" dirty="0"/>
              <a:t>Lack of high-quality datasets that are related to the topic of deception detection.</a:t>
            </a:r>
          </a:p>
          <a:p>
            <a:pPr marL="457200" indent="-457200">
              <a:lnSpc>
                <a:spcPct val="170000"/>
              </a:lnSpc>
              <a:buFont typeface="Arial" panose="020B0604020202020204" pitchFamily="34" charset="0"/>
              <a:buChar char="•"/>
            </a:pPr>
            <a:r>
              <a:rPr lang="en-US" sz="2600" dirty="0"/>
              <a:t>Video data in most datasets have different durations and resolutions which adds more preprocessing overhead.</a:t>
            </a:r>
          </a:p>
          <a:p>
            <a:pPr marL="457200" indent="-457200">
              <a:lnSpc>
                <a:spcPct val="170000"/>
              </a:lnSpc>
              <a:buFont typeface="Arial" panose="020B0604020202020204" pitchFamily="34" charset="0"/>
              <a:buChar char="•"/>
            </a:pPr>
            <a:r>
              <a:rPr lang="en-US" sz="2600" dirty="0"/>
              <a:t>Accurately capturing a heart rate signal through remote photoplethysmography (</a:t>
            </a:r>
            <a:r>
              <a:rPr lang="en-US" sz="2600" dirty="0" err="1"/>
              <a:t>rPPG</a:t>
            </a:r>
            <a:r>
              <a:rPr lang="en-US" sz="2600" dirty="0"/>
              <a:t>) can be particularly difficult, especially when dealing with videos of poor quality or inadequate lighting conditions.</a:t>
            </a:r>
          </a:p>
          <a:p>
            <a:endParaRPr lang="en-US" dirty="0"/>
          </a:p>
        </p:txBody>
      </p:sp>
      <p:pic>
        <p:nvPicPr>
          <p:cNvPr id="18" name="Picture 17" descr="Solo journey">
            <a:extLst>
              <a:ext uri="{FF2B5EF4-FFF2-40B4-BE49-F238E27FC236}">
                <a16:creationId xmlns:a16="http://schemas.microsoft.com/office/drawing/2014/main" id="{48484971-835C-A390-7814-C783D812CAAF}"/>
              </a:ext>
            </a:extLst>
          </p:cNvPr>
          <p:cNvPicPr>
            <a:picLocks noChangeAspect="1"/>
          </p:cNvPicPr>
          <p:nvPr/>
        </p:nvPicPr>
        <p:blipFill rotWithShape="1">
          <a:blip r:embed="rId3"/>
          <a:srcRect l="26770" r="17938" b="1"/>
          <a:stretch/>
        </p:blipFill>
        <p:spPr>
          <a:xfrm>
            <a:off x="8322198" y="0"/>
            <a:ext cx="3869802" cy="5521114"/>
          </a:xfrm>
          <a:custGeom>
            <a:avLst/>
            <a:gdLst/>
            <a:ahLst/>
            <a:cxnLst/>
            <a:rect l="l" t="t" r="r" b="b"/>
            <a:pathLst>
              <a:path w="5055914" h="6858000">
                <a:moveTo>
                  <a:pt x="3831617" y="6216451"/>
                </a:moveTo>
                <a:cubicBezTo>
                  <a:pt x="3953208" y="6209320"/>
                  <a:pt x="4067130" y="6288226"/>
                  <a:pt x="4099715" y="6410505"/>
                </a:cubicBezTo>
                <a:cubicBezTo>
                  <a:pt x="4136955" y="6550252"/>
                  <a:pt x="4053856" y="6693729"/>
                  <a:pt x="3914110" y="6730968"/>
                </a:cubicBezTo>
                <a:cubicBezTo>
                  <a:pt x="3774363" y="6768208"/>
                  <a:pt x="3630886" y="6685110"/>
                  <a:pt x="3593646" y="6545362"/>
                </a:cubicBezTo>
                <a:cubicBezTo>
                  <a:pt x="3556406" y="6405615"/>
                  <a:pt x="3639505" y="6262140"/>
                  <a:pt x="3779252" y="6224900"/>
                </a:cubicBezTo>
                <a:cubicBezTo>
                  <a:pt x="3796720" y="6220245"/>
                  <a:pt x="3814247" y="6217470"/>
                  <a:pt x="3831617" y="6216451"/>
                </a:cubicBezTo>
                <a:close/>
                <a:moveTo>
                  <a:pt x="689474" y="4100903"/>
                </a:moveTo>
                <a:cubicBezTo>
                  <a:pt x="893747" y="4088922"/>
                  <a:pt x="1085135" y="4221486"/>
                  <a:pt x="1139878" y="4426914"/>
                </a:cubicBezTo>
                <a:cubicBezTo>
                  <a:pt x="1202441" y="4661689"/>
                  <a:pt x="1062836" y="4902728"/>
                  <a:pt x="828061" y="4965291"/>
                </a:cubicBezTo>
                <a:cubicBezTo>
                  <a:pt x="593286" y="5027854"/>
                  <a:pt x="352246" y="4888249"/>
                  <a:pt x="289683" y="4653474"/>
                </a:cubicBezTo>
                <a:cubicBezTo>
                  <a:pt x="227120" y="4418699"/>
                  <a:pt x="366725" y="4177659"/>
                  <a:pt x="601500" y="4115096"/>
                </a:cubicBezTo>
                <a:cubicBezTo>
                  <a:pt x="630847" y="4107276"/>
                  <a:pt x="660292" y="4102615"/>
                  <a:pt x="689474" y="4100903"/>
                </a:cubicBezTo>
                <a:close/>
                <a:moveTo>
                  <a:pt x="1171015" y="2068580"/>
                </a:moveTo>
                <a:cubicBezTo>
                  <a:pt x="1292606" y="2061448"/>
                  <a:pt x="1406528" y="2140355"/>
                  <a:pt x="1439114" y="2262633"/>
                </a:cubicBezTo>
                <a:cubicBezTo>
                  <a:pt x="1476353" y="2402380"/>
                  <a:pt x="1393254" y="2545856"/>
                  <a:pt x="1253507" y="2583096"/>
                </a:cubicBezTo>
                <a:cubicBezTo>
                  <a:pt x="1113761" y="2620335"/>
                  <a:pt x="970285" y="2537237"/>
                  <a:pt x="933045" y="2397490"/>
                </a:cubicBezTo>
                <a:cubicBezTo>
                  <a:pt x="895805" y="2257743"/>
                  <a:pt x="978904" y="2114267"/>
                  <a:pt x="1118650" y="2077027"/>
                </a:cubicBezTo>
                <a:cubicBezTo>
                  <a:pt x="1136119" y="2072372"/>
                  <a:pt x="1153645" y="2069598"/>
                  <a:pt x="1171015" y="2068580"/>
                </a:cubicBezTo>
                <a:close/>
                <a:moveTo>
                  <a:pt x="4312647" y="0"/>
                </a:moveTo>
                <a:lnTo>
                  <a:pt x="5055914" y="0"/>
                </a:lnTo>
                <a:lnTo>
                  <a:pt x="5055914" y="6858000"/>
                </a:lnTo>
                <a:lnTo>
                  <a:pt x="4943745" y="6858000"/>
                </a:lnTo>
                <a:lnTo>
                  <a:pt x="4927040" y="6855333"/>
                </a:lnTo>
                <a:cubicBezTo>
                  <a:pt x="4887898" y="6846537"/>
                  <a:pt x="4850098" y="6835404"/>
                  <a:pt x="4814299" y="6822025"/>
                </a:cubicBezTo>
                <a:cubicBezTo>
                  <a:pt x="4259053" y="6614528"/>
                  <a:pt x="4299526" y="5909667"/>
                  <a:pt x="3874184" y="5836074"/>
                </a:cubicBezTo>
                <a:cubicBezTo>
                  <a:pt x="3480850" y="5768012"/>
                  <a:pt x="3254878" y="6337209"/>
                  <a:pt x="2875328" y="6241390"/>
                </a:cubicBezTo>
                <a:cubicBezTo>
                  <a:pt x="2511344" y="6149488"/>
                  <a:pt x="2491296" y="5570423"/>
                  <a:pt x="2145161" y="5545578"/>
                </a:cubicBezTo>
                <a:cubicBezTo>
                  <a:pt x="1991460" y="5534539"/>
                  <a:pt x="1867087" y="5638130"/>
                  <a:pt x="1707793" y="5771343"/>
                </a:cubicBezTo>
                <a:cubicBezTo>
                  <a:pt x="1359667" y="6062468"/>
                  <a:pt x="1341379" y="6349988"/>
                  <a:pt x="1110462" y="6502495"/>
                </a:cubicBezTo>
                <a:cubicBezTo>
                  <a:pt x="789862" y="6714223"/>
                  <a:pt x="214317" y="6570976"/>
                  <a:pt x="57999" y="6216901"/>
                </a:cubicBezTo>
                <a:cubicBezTo>
                  <a:pt x="-77331" y="5910359"/>
                  <a:pt x="30639" y="5511830"/>
                  <a:pt x="314411" y="5329367"/>
                </a:cubicBezTo>
                <a:cubicBezTo>
                  <a:pt x="516231" y="5199611"/>
                  <a:pt x="756450" y="5251060"/>
                  <a:pt x="1101747" y="5121744"/>
                </a:cubicBezTo>
                <a:cubicBezTo>
                  <a:pt x="1146011" y="5105174"/>
                  <a:pt x="1871235" y="4827142"/>
                  <a:pt x="1856005" y="4519364"/>
                </a:cubicBezTo>
                <a:cubicBezTo>
                  <a:pt x="1846851" y="4334324"/>
                  <a:pt x="1587506" y="4198827"/>
                  <a:pt x="1409379" y="4105773"/>
                </a:cubicBezTo>
                <a:cubicBezTo>
                  <a:pt x="933111" y="3856944"/>
                  <a:pt x="798808" y="3785719"/>
                  <a:pt x="745557" y="3611321"/>
                </a:cubicBezTo>
                <a:cubicBezTo>
                  <a:pt x="692012" y="3435938"/>
                  <a:pt x="780729" y="3194546"/>
                  <a:pt x="941950" y="3083874"/>
                </a:cubicBezTo>
                <a:cubicBezTo>
                  <a:pt x="1195325" y="2909936"/>
                  <a:pt x="1447296" y="3182836"/>
                  <a:pt x="1844756" y="3031397"/>
                </a:cubicBezTo>
                <a:cubicBezTo>
                  <a:pt x="1897400" y="3011350"/>
                  <a:pt x="2228789" y="2883730"/>
                  <a:pt x="2277829" y="2627401"/>
                </a:cubicBezTo>
                <a:cubicBezTo>
                  <a:pt x="2340675" y="2299009"/>
                  <a:pt x="1929703" y="2153961"/>
                  <a:pt x="1930897" y="1756333"/>
                </a:cubicBezTo>
                <a:cubicBezTo>
                  <a:pt x="1931735" y="1474531"/>
                  <a:pt x="2141809" y="1165537"/>
                  <a:pt x="2405888" y="1049984"/>
                </a:cubicBezTo>
                <a:cubicBezTo>
                  <a:pt x="2823752" y="867144"/>
                  <a:pt x="3112090" y="1284611"/>
                  <a:pt x="3618945" y="1112998"/>
                </a:cubicBezTo>
                <a:cubicBezTo>
                  <a:pt x="3973272" y="993067"/>
                  <a:pt x="4164492" y="676699"/>
                  <a:pt x="4179762" y="650576"/>
                </a:cubicBezTo>
                <a:cubicBezTo>
                  <a:pt x="4315589" y="418228"/>
                  <a:pt x="4284054" y="212550"/>
                  <a:pt x="4306435" y="30507"/>
                </a:cubicBezTo>
                <a:close/>
              </a:path>
            </a:pathLst>
          </a:custGeom>
        </p:spPr>
      </p:pic>
    </p:spTree>
    <p:extLst>
      <p:ext uri="{BB962C8B-B14F-4D97-AF65-F5344CB8AC3E}">
        <p14:creationId xmlns:p14="http://schemas.microsoft.com/office/powerpoint/2010/main" val="341743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28E0-4A06-71E4-690F-2AF68F3A0E03}"/>
              </a:ext>
            </a:extLst>
          </p:cNvPr>
          <p:cNvSpPr>
            <a:spLocks noGrp="1"/>
          </p:cNvSpPr>
          <p:nvPr>
            <p:ph type="title"/>
          </p:nvPr>
        </p:nvSpPr>
        <p:spPr>
          <a:xfrm>
            <a:off x="443884" y="0"/>
            <a:ext cx="7669340" cy="729205"/>
          </a:xfrm>
        </p:spPr>
        <p:txBody>
          <a:bodyPr>
            <a:normAutofit fontScale="90000"/>
          </a:bodyPr>
          <a:lstStyle/>
          <a:p>
            <a:r>
              <a:rPr lang="sv-SE" b="1" u="sng" dirty="0"/>
              <a:t>Challenges (cont.)</a:t>
            </a:r>
            <a:endParaRPr lang="en-US" b="1" u="sng" dirty="0"/>
          </a:p>
        </p:txBody>
      </p:sp>
      <p:sp>
        <p:nvSpPr>
          <p:cNvPr id="43" name="Content Placeholder 2">
            <a:extLst>
              <a:ext uri="{FF2B5EF4-FFF2-40B4-BE49-F238E27FC236}">
                <a16:creationId xmlns:a16="http://schemas.microsoft.com/office/drawing/2014/main" id="{E725ECA4-3D11-6212-9D59-BFB31B2ED3F4}"/>
              </a:ext>
            </a:extLst>
          </p:cNvPr>
          <p:cNvSpPr>
            <a:spLocks noGrp="1"/>
          </p:cNvSpPr>
          <p:nvPr>
            <p:ph idx="1"/>
          </p:nvPr>
        </p:nvSpPr>
        <p:spPr>
          <a:xfrm>
            <a:off x="443883" y="821801"/>
            <a:ext cx="7878314" cy="6065134"/>
          </a:xfrm>
        </p:spPr>
        <p:txBody>
          <a:bodyPr anchor="t">
            <a:normAutofit/>
          </a:bodyPr>
          <a:lstStyle/>
          <a:p>
            <a:pPr marL="457200" indent="-457200">
              <a:lnSpc>
                <a:spcPct val="170000"/>
              </a:lnSpc>
              <a:buFont typeface="Arial" panose="020B0604020202020204" pitchFamily="34" charset="0"/>
              <a:buChar char="•"/>
            </a:pPr>
            <a:r>
              <a:rPr lang="en-US" sz="2400" dirty="0"/>
              <a:t>The models require substantial processing power and time to fit to the data.</a:t>
            </a:r>
          </a:p>
          <a:p>
            <a:pPr marL="457200" indent="-457200">
              <a:lnSpc>
                <a:spcPct val="170000"/>
              </a:lnSpc>
              <a:buFont typeface="Arial" panose="020B0604020202020204" pitchFamily="34" charset="0"/>
              <a:buChar char="•"/>
            </a:pPr>
            <a:r>
              <a:rPr lang="en-US" sz="2400" dirty="0"/>
              <a:t>Combining different modalities of data in one model or multiple models and having them collaborate is a challenging task and an open area of research to this very day.</a:t>
            </a:r>
          </a:p>
          <a:p>
            <a:pPr marL="457200" indent="-457200">
              <a:lnSpc>
                <a:spcPct val="170000"/>
              </a:lnSpc>
              <a:buFont typeface="Arial" panose="020B0604020202020204" pitchFamily="34" charset="0"/>
              <a:buChar char="•"/>
            </a:pPr>
            <a:r>
              <a:rPr lang="en-US" sz="2400" dirty="0"/>
              <a:t>Some datasets require special permissions to get access from the authors.</a:t>
            </a:r>
          </a:p>
          <a:p>
            <a:endParaRPr lang="en-US" sz="2400" dirty="0"/>
          </a:p>
        </p:txBody>
      </p:sp>
      <p:pic>
        <p:nvPicPr>
          <p:cNvPr id="18" name="Picture 17" descr="Solo journey">
            <a:extLst>
              <a:ext uri="{FF2B5EF4-FFF2-40B4-BE49-F238E27FC236}">
                <a16:creationId xmlns:a16="http://schemas.microsoft.com/office/drawing/2014/main" id="{48484971-835C-A390-7814-C783D812CAAF}"/>
              </a:ext>
            </a:extLst>
          </p:cNvPr>
          <p:cNvPicPr>
            <a:picLocks noChangeAspect="1"/>
          </p:cNvPicPr>
          <p:nvPr/>
        </p:nvPicPr>
        <p:blipFill rotWithShape="1">
          <a:blip r:embed="rId3"/>
          <a:srcRect l="26770" r="17938" b="1"/>
          <a:stretch/>
        </p:blipFill>
        <p:spPr>
          <a:xfrm>
            <a:off x="8322198" y="0"/>
            <a:ext cx="3869802" cy="5521114"/>
          </a:xfrm>
          <a:custGeom>
            <a:avLst/>
            <a:gdLst/>
            <a:ahLst/>
            <a:cxnLst/>
            <a:rect l="l" t="t" r="r" b="b"/>
            <a:pathLst>
              <a:path w="5055914" h="6858000">
                <a:moveTo>
                  <a:pt x="3831617" y="6216451"/>
                </a:moveTo>
                <a:cubicBezTo>
                  <a:pt x="3953208" y="6209320"/>
                  <a:pt x="4067130" y="6288226"/>
                  <a:pt x="4099715" y="6410505"/>
                </a:cubicBezTo>
                <a:cubicBezTo>
                  <a:pt x="4136955" y="6550252"/>
                  <a:pt x="4053856" y="6693729"/>
                  <a:pt x="3914110" y="6730968"/>
                </a:cubicBezTo>
                <a:cubicBezTo>
                  <a:pt x="3774363" y="6768208"/>
                  <a:pt x="3630886" y="6685110"/>
                  <a:pt x="3593646" y="6545362"/>
                </a:cubicBezTo>
                <a:cubicBezTo>
                  <a:pt x="3556406" y="6405615"/>
                  <a:pt x="3639505" y="6262140"/>
                  <a:pt x="3779252" y="6224900"/>
                </a:cubicBezTo>
                <a:cubicBezTo>
                  <a:pt x="3796720" y="6220245"/>
                  <a:pt x="3814247" y="6217470"/>
                  <a:pt x="3831617" y="6216451"/>
                </a:cubicBezTo>
                <a:close/>
                <a:moveTo>
                  <a:pt x="689474" y="4100903"/>
                </a:moveTo>
                <a:cubicBezTo>
                  <a:pt x="893747" y="4088922"/>
                  <a:pt x="1085135" y="4221486"/>
                  <a:pt x="1139878" y="4426914"/>
                </a:cubicBezTo>
                <a:cubicBezTo>
                  <a:pt x="1202441" y="4661689"/>
                  <a:pt x="1062836" y="4902728"/>
                  <a:pt x="828061" y="4965291"/>
                </a:cubicBezTo>
                <a:cubicBezTo>
                  <a:pt x="593286" y="5027854"/>
                  <a:pt x="352246" y="4888249"/>
                  <a:pt x="289683" y="4653474"/>
                </a:cubicBezTo>
                <a:cubicBezTo>
                  <a:pt x="227120" y="4418699"/>
                  <a:pt x="366725" y="4177659"/>
                  <a:pt x="601500" y="4115096"/>
                </a:cubicBezTo>
                <a:cubicBezTo>
                  <a:pt x="630847" y="4107276"/>
                  <a:pt x="660292" y="4102615"/>
                  <a:pt x="689474" y="4100903"/>
                </a:cubicBezTo>
                <a:close/>
                <a:moveTo>
                  <a:pt x="1171015" y="2068580"/>
                </a:moveTo>
                <a:cubicBezTo>
                  <a:pt x="1292606" y="2061448"/>
                  <a:pt x="1406528" y="2140355"/>
                  <a:pt x="1439114" y="2262633"/>
                </a:cubicBezTo>
                <a:cubicBezTo>
                  <a:pt x="1476353" y="2402380"/>
                  <a:pt x="1393254" y="2545856"/>
                  <a:pt x="1253507" y="2583096"/>
                </a:cubicBezTo>
                <a:cubicBezTo>
                  <a:pt x="1113761" y="2620335"/>
                  <a:pt x="970285" y="2537237"/>
                  <a:pt x="933045" y="2397490"/>
                </a:cubicBezTo>
                <a:cubicBezTo>
                  <a:pt x="895805" y="2257743"/>
                  <a:pt x="978904" y="2114267"/>
                  <a:pt x="1118650" y="2077027"/>
                </a:cubicBezTo>
                <a:cubicBezTo>
                  <a:pt x="1136119" y="2072372"/>
                  <a:pt x="1153645" y="2069598"/>
                  <a:pt x="1171015" y="2068580"/>
                </a:cubicBezTo>
                <a:close/>
                <a:moveTo>
                  <a:pt x="4312647" y="0"/>
                </a:moveTo>
                <a:lnTo>
                  <a:pt x="5055914" y="0"/>
                </a:lnTo>
                <a:lnTo>
                  <a:pt x="5055914" y="6858000"/>
                </a:lnTo>
                <a:lnTo>
                  <a:pt x="4943745" y="6858000"/>
                </a:lnTo>
                <a:lnTo>
                  <a:pt x="4927040" y="6855333"/>
                </a:lnTo>
                <a:cubicBezTo>
                  <a:pt x="4887898" y="6846537"/>
                  <a:pt x="4850098" y="6835404"/>
                  <a:pt x="4814299" y="6822025"/>
                </a:cubicBezTo>
                <a:cubicBezTo>
                  <a:pt x="4259053" y="6614528"/>
                  <a:pt x="4299526" y="5909667"/>
                  <a:pt x="3874184" y="5836074"/>
                </a:cubicBezTo>
                <a:cubicBezTo>
                  <a:pt x="3480850" y="5768012"/>
                  <a:pt x="3254878" y="6337209"/>
                  <a:pt x="2875328" y="6241390"/>
                </a:cubicBezTo>
                <a:cubicBezTo>
                  <a:pt x="2511344" y="6149488"/>
                  <a:pt x="2491296" y="5570423"/>
                  <a:pt x="2145161" y="5545578"/>
                </a:cubicBezTo>
                <a:cubicBezTo>
                  <a:pt x="1991460" y="5534539"/>
                  <a:pt x="1867087" y="5638130"/>
                  <a:pt x="1707793" y="5771343"/>
                </a:cubicBezTo>
                <a:cubicBezTo>
                  <a:pt x="1359667" y="6062468"/>
                  <a:pt x="1341379" y="6349988"/>
                  <a:pt x="1110462" y="6502495"/>
                </a:cubicBezTo>
                <a:cubicBezTo>
                  <a:pt x="789862" y="6714223"/>
                  <a:pt x="214317" y="6570976"/>
                  <a:pt x="57999" y="6216901"/>
                </a:cubicBezTo>
                <a:cubicBezTo>
                  <a:pt x="-77331" y="5910359"/>
                  <a:pt x="30639" y="5511830"/>
                  <a:pt x="314411" y="5329367"/>
                </a:cubicBezTo>
                <a:cubicBezTo>
                  <a:pt x="516231" y="5199611"/>
                  <a:pt x="756450" y="5251060"/>
                  <a:pt x="1101747" y="5121744"/>
                </a:cubicBezTo>
                <a:cubicBezTo>
                  <a:pt x="1146011" y="5105174"/>
                  <a:pt x="1871235" y="4827142"/>
                  <a:pt x="1856005" y="4519364"/>
                </a:cubicBezTo>
                <a:cubicBezTo>
                  <a:pt x="1846851" y="4334324"/>
                  <a:pt x="1587506" y="4198827"/>
                  <a:pt x="1409379" y="4105773"/>
                </a:cubicBezTo>
                <a:cubicBezTo>
                  <a:pt x="933111" y="3856944"/>
                  <a:pt x="798808" y="3785719"/>
                  <a:pt x="745557" y="3611321"/>
                </a:cubicBezTo>
                <a:cubicBezTo>
                  <a:pt x="692012" y="3435938"/>
                  <a:pt x="780729" y="3194546"/>
                  <a:pt x="941950" y="3083874"/>
                </a:cubicBezTo>
                <a:cubicBezTo>
                  <a:pt x="1195325" y="2909936"/>
                  <a:pt x="1447296" y="3182836"/>
                  <a:pt x="1844756" y="3031397"/>
                </a:cubicBezTo>
                <a:cubicBezTo>
                  <a:pt x="1897400" y="3011350"/>
                  <a:pt x="2228789" y="2883730"/>
                  <a:pt x="2277829" y="2627401"/>
                </a:cubicBezTo>
                <a:cubicBezTo>
                  <a:pt x="2340675" y="2299009"/>
                  <a:pt x="1929703" y="2153961"/>
                  <a:pt x="1930897" y="1756333"/>
                </a:cubicBezTo>
                <a:cubicBezTo>
                  <a:pt x="1931735" y="1474531"/>
                  <a:pt x="2141809" y="1165537"/>
                  <a:pt x="2405888" y="1049984"/>
                </a:cubicBezTo>
                <a:cubicBezTo>
                  <a:pt x="2823752" y="867144"/>
                  <a:pt x="3112090" y="1284611"/>
                  <a:pt x="3618945" y="1112998"/>
                </a:cubicBezTo>
                <a:cubicBezTo>
                  <a:pt x="3973272" y="993067"/>
                  <a:pt x="4164492" y="676699"/>
                  <a:pt x="4179762" y="650576"/>
                </a:cubicBezTo>
                <a:cubicBezTo>
                  <a:pt x="4315589" y="418228"/>
                  <a:pt x="4284054" y="212550"/>
                  <a:pt x="4306435" y="30507"/>
                </a:cubicBezTo>
                <a:close/>
              </a:path>
            </a:pathLst>
          </a:custGeom>
        </p:spPr>
      </p:pic>
    </p:spTree>
    <p:extLst>
      <p:ext uri="{BB962C8B-B14F-4D97-AF65-F5344CB8AC3E}">
        <p14:creationId xmlns:p14="http://schemas.microsoft.com/office/powerpoint/2010/main" val="9189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653"/>
            <a:ext cx="10972800" cy="1325563"/>
          </a:xfrm>
        </p:spPr>
        <p:txBody>
          <a:bodyPr>
            <a:normAutofit/>
          </a:bodyPr>
          <a:lstStyle/>
          <a:p>
            <a:r>
              <a:rPr lang="en-GB" b="1" u="sng" dirty="0"/>
              <a:t>Tools</a:t>
            </a:r>
          </a:p>
        </p:txBody>
      </p:sp>
      <p:pic>
        <p:nvPicPr>
          <p:cNvPr id="8194" name="Picture 2">
            <a:extLst>
              <a:ext uri="{FF2B5EF4-FFF2-40B4-BE49-F238E27FC236}">
                <a16:creationId xmlns:a16="http://schemas.microsoft.com/office/drawing/2014/main" id="{69430082-B659-379A-965E-481B692CF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72" y="3373064"/>
            <a:ext cx="2161986" cy="87408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95117CA-1D01-3B19-50AF-FE4B05DCE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30" y="1703690"/>
            <a:ext cx="2161986" cy="97289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A76576-6AE6-7357-48A4-4E6E1F1A24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1213" y="1606463"/>
            <a:ext cx="1972922" cy="1061987"/>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OpenCV&quot; Icon - Download for free – Iconduck">
            <a:extLst>
              <a:ext uri="{FF2B5EF4-FFF2-40B4-BE49-F238E27FC236}">
                <a16:creationId xmlns:a16="http://schemas.microsoft.com/office/drawing/2014/main" id="{17E69D18-8638-1605-C268-6A8CECD2A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7417" y="3247368"/>
            <a:ext cx="1151401" cy="1423955"/>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Tensorflow logo - Social media &amp; Logos Icons">
            <a:extLst>
              <a:ext uri="{FF2B5EF4-FFF2-40B4-BE49-F238E27FC236}">
                <a16:creationId xmlns:a16="http://schemas.microsoft.com/office/drawing/2014/main" id="{12CF796B-8363-1EC6-4AFB-361A6E0674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177" y="4831995"/>
            <a:ext cx="2398292" cy="1199146"/>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Artificial intelligence | bounties4">
            <a:extLst>
              <a:ext uri="{FF2B5EF4-FFF2-40B4-BE49-F238E27FC236}">
                <a16:creationId xmlns:a16="http://schemas.microsoft.com/office/drawing/2014/main" id="{36FCB518-3087-1A8C-1F74-4796FAF6E7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1114" y="3122129"/>
            <a:ext cx="1539230" cy="1674434"/>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jango Logo icon PNG and SVG Vector Free Download">
            <a:extLst>
              <a:ext uri="{FF2B5EF4-FFF2-40B4-BE49-F238E27FC236}">
                <a16:creationId xmlns:a16="http://schemas.microsoft.com/office/drawing/2014/main" id="{1C964017-7D9D-2EC0-66DB-522E26D443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7103" y="4748436"/>
            <a:ext cx="1539230" cy="1539230"/>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React Logo Icon transparent PNG - StickPNG">
            <a:extLst>
              <a:ext uri="{FF2B5EF4-FFF2-40B4-BE49-F238E27FC236}">
                <a16:creationId xmlns:a16="http://schemas.microsoft.com/office/drawing/2014/main" id="{ACD8A827-FBE3-C73F-18F1-8990A3F801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3502" y="4905059"/>
            <a:ext cx="1539230" cy="13826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BA053A1-0C70-58F5-248E-00EC77366680}"/>
              </a:ext>
            </a:extLst>
          </p:cNvPr>
          <p:cNvPicPr>
            <a:picLocks noChangeAspect="1"/>
          </p:cNvPicPr>
          <p:nvPr/>
        </p:nvPicPr>
        <p:blipFill>
          <a:blip r:embed="rId11"/>
          <a:stretch>
            <a:fillRect/>
          </a:stretch>
        </p:blipFill>
        <p:spPr>
          <a:xfrm>
            <a:off x="5130438" y="1564472"/>
            <a:ext cx="1232559" cy="1251329"/>
          </a:xfrm>
          <a:prstGeom prst="rect">
            <a:avLst/>
          </a:prstGeom>
        </p:spPr>
      </p:pic>
    </p:spTree>
    <p:extLst>
      <p:ext uri="{BB962C8B-B14F-4D97-AF65-F5344CB8AC3E}">
        <p14:creationId xmlns:p14="http://schemas.microsoft.com/office/powerpoint/2010/main" val="1235965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8065" y="-329582"/>
            <a:ext cx="10972800" cy="1325563"/>
          </a:xfrm>
        </p:spPr>
        <p:txBody>
          <a:bodyPr>
            <a:normAutofit/>
          </a:bodyPr>
          <a:lstStyle/>
          <a:p>
            <a:pPr algn="ctr"/>
            <a:r>
              <a:rPr lang="en-GB" b="1" u="sng" dirty="0"/>
              <a:t>References</a:t>
            </a:r>
          </a:p>
        </p:txBody>
      </p:sp>
      <p:sp>
        <p:nvSpPr>
          <p:cNvPr id="3" name="Content Placeholder 2"/>
          <p:cNvSpPr>
            <a:spLocks noGrp="1"/>
          </p:cNvSpPr>
          <p:nvPr>
            <p:ph idx="1"/>
          </p:nvPr>
        </p:nvSpPr>
        <p:spPr>
          <a:xfrm>
            <a:off x="609600" y="1324947"/>
            <a:ext cx="10972800" cy="5533053"/>
          </a:xfrm>
        </p:spPr>
        <p:txBody>
          <a:bodyPr>
            <a:normAutofit/>
          </a:bodyPr>
          <a:lstStyle/>
          <a:p>
            <a:pPr marL="342900" indent="-342900">
              <a:buFont typeface="+mj-lt"/>
              <a:buAutoNum type="arabicPeriod"/>
            </a:pPr>
            <a:r>
              <a:rPr lang="en-US" dirty="0"/>
              <a:t>Gallardo-</a:t>
            </a:r>
            <a:r>
              <a:rPr lang="en-US" dirty="0" err="1"/>
              <a:t>Antolín</a:t>
            </a:r>
            <a:r>
              <a:rPr lang="en-US" dirty="0"/>
              <a:t>, A. and Montero, J.M., 2021. Detecting deception from gaze and speech using a multimodal attention LSTM-based framework. Applied Sciences, 11(14), p.6393.</a:t>
            </a:r>
          </a:p>
          <a:p>
            <a:pPr marL="342900" indent="-342900">
              <a:buFont typeface="+mj-lt"/>
              <a:buAutoNum type="arabicPeriod"/>
            </a:pPr>
            <a:r>
              <a:rPr lang="en-US" dirty="0" err="1"/>
              <a:t>Soldner</a:t>
            </a:r>
            <a:r>
              <a:rPr lang="en-US" dirty="0"/>
              <a:t>, F., Pérez-Rosas, V. and </a:t>
            </a:r>
            <a:r>
              <a:rPr lang="en-US" dirty="0" err="1"/>
              <a:t>Mihalcea</a:t>
            </a:r>
            <a:r>
              <a:rPr lang="en-US" dirty="0"/>
              <a:t>, R., 2019, June. Box of lies: Multimodal deception detection in dialogues. In Proceedings of the 2019 Conference of the North American Chapter of the Association for Computational Linguistics: Human Language Technologies, Volume 1 (Long and Short Papers) (pp. 1768-1777).</a:t>
            </a:r>
          </a:p>
          <a:p>
            <a:pPr marL="342900" indent="-342900">
              <a:buFont typeface="+mj-lt"/>
              <a:buAutoNum type="arabicPeriod"/>
            </a:pPr>
            <a:r>
              <a:rPr lang="en-US" dirty="0"/>
              <a:t>Gupta, V., Agarwal, M., Arora, M., Chakraborty, T., Singh, R. and Vatsa, M., 2019. Bag-of-lies: A multimodal dataset for deception detection. In Proceedings of the IEEE/CVF Conference on Computer Vision and Pattern Recognition Workshops (pp. 0-0).</a:t>
            </a:r>
          </a:p>
          <a:p>
            <a:pPr marL="342900" indent="-342900">
              <a:buFont typeface="+mj-lt"/>
              <a:buAutoNum type="arabicPeriod"/>
            </a:pPr>
            <a:r>
              <a:rPr lang="en-US" dirty="0"/>
              <a:t>Rill-García, R., Jair Escalante, H., Villasenor-Pineda, L. and Reyes-Meza, V., 2019. High-level features for multimodal deception detection in videos. In Proceedings of the IEEE/CVF Conference on Computer Vision and Pattern Recognition Workshops (pp. 0-0).</a:t>
            </a:r>
          </a:p>
          <a:p>
            <a:pPr marL="342900" indent="-342900">
              <a:buFont typeface="+mj-lt"/>
              <a:buAutoNum type="arabicPeriod"/>
            </a:pPr>
            <a:r>
              <a:rPr lang="en-US" dirty="0"/>
              <a:t>FCIS ASU July 2022: </a:t>
            </a:r>
            <a:r>
              <a:rPr lang="en-US" dirty="0">
                <a:hlinkClick r:id="rId2"/>
              </a:rPr>
              <a:t>Documentation - Google Docs</a:t>
            </a:r>
            <a:endParaRPr lang="en-US" dirty="0"/>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1398421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24947"/>
            <a:ext cx="10972800" cy="5533053"/>
          </a:xfrm>
        </p:spPr>
        <p:txBody>
          <a:bodyPr>
            <a:normAutofit/>
          </a:bodyPr>
          <a:lstStyle/>
          <a:p>
            <a:pPr marL="342900" indent="-342900">
              <a:buFont typeface="+mj-lt"/>
              <a:buAutoNum type="arabicPeriod" startAt="6"/>
            </a:pPr>
            <a:r>
              <a:rPr lang="en-US" i="0" dirty="0" err="1">
                <a:solidFill>
                  <a:srgbClr val="222222"/>
                </a:solidFill>
                <a:effectLst/>
              </a:rPr>
              <a:t>Bareeda</a:t>
            </a:r>
            <a:r>
              <a:rPr lang="en-US" i="0" dirty="0">
                <a:solidFill>
                  <a:srgbClr val="222222"/>
                </a:solidFill>
                <a:effectLst/>
              </a:rPr>
              <a:t>, EP Fathima, BS </a:t>
            </a:r>
            <a:r>
              <a:rPr lang="en-US" i="0" dirty="0" err="1">
                <a:solidFill>
                  <a:srgbClr val="222222"/>
                </a:solidFill>
                <a:effectLst/>
              </a:rPr>
              <a:t>Shajee</a:t>
            </a:r>
            <a:r>
              <a:rPr lang="en-US" i="0" dirty="0">
                <a:solidFill>
                  <a:srgbClr val="222222"/>
                </a:solidFill>
                <a:effectLst/>
              </a:rPr>
              <a:t> Mohan, and KV </a:t>
            </a:r>
            <a:r>
              <a:rPr lang="en-US" i="0" dirty="0" err="1">
                <a:solidFill>
                  <a:srgbClr val="222222"/>
                </a:solidFill>
                <a:effectLst/>
              </a:rPr>
              <a:t>Ahammed</a:t>
            </a:r>
            <a:r>
              <a:rPr lang="en-US" i="0" dirty="0">
                <a:solidFill>
                  <a:srgbClr val="222222"/>
                </a:solidFill>
                <a:effectLst/>
              </a:rPr>
              <a:t> Muneer. "Lie detection using speech processing techniques." Journal of Physics: Conference Series. Vol. 1921. No. 1. IOP Publishing, 2021.</a:t>
            </a:r>
          </a:p>
          <a:p>
            <a:pPr marL="342900" indent="-342900">
              <a:buFont typeface="+mj-lt"/>
              <a:buAutoNum type="arabicPeriod" startAt="6"/>
            </a:pPr>
            <a:r>
              <a:rPr lang="en-US" dirty="0"/>
              <a:t>Ni, A., </a:t>
            </a:r>
            <a:r>
              <a:rPr lang="en-US" dirty="0" err="1"/>
              <a:t>Azarang</a:t>
            </a:r>
            <a:r>
              <a:rPr lang="en-US" dirty="0"/>
              <a:t>, A. and </a:t>
            </a:r>
            <a:r>
              <a:rPr lang="en-US" dirty="0" err="1"/>
              <a:t>Kehtarnavaz</a:t>
            </a:r>
            <a:r>
              <a:rPr lang="en-US" dirty="0"/>
              <a:t>, N., 2021. A review of deep learning-based contactless heart rate measurement methods. Sensors, 21(11), p.3719.</a:t>
            </a:r>
          </a:p>
          <a:p>
            <a:pPr marL="342900" indent="-342900">
              <a:buFont typeface="+mj-lt"/>
              <a:buAutoNum type="arabicPeriod" startAt="6"/>
            </a:pPr>
            <a:r>
              <a:rPr lang="en-US" dirty="0"/>
              <a:t>Martinez-Delgado, G.H., Correa-Balan, A.J., May-Chan, J.A., Parra-Elizondo, C.E., Guzman-Rangel, L.A. and Martinez-</a:t>
            </a:r>
            <a:r>
              <a:rPr lang="en-US" dirty="0" err="1"/>
              <a:t>Torteya</a:t>
            </a:r>
            <a:r>
              <a:rPr lang="en-US" dirty="0"/>
              <a:t>, A., 2022. Measuring heart rate variability using facial video. Sensors, 22(13), p.4690.</a:t>
            </a:r>
          </a:p>
          <a:p>
            <a:pPr marL="342900" indent="-342900">
              <a:buFont typeface="+mj-lt"/>
              <a:buAutoNum type="arabicPeriod" startAt="6"/>
            </a:pPr>
            <a:r>
              <a:rPr lang="en-US" dirty="0"/>
              <a:t>Yu, Z., Peng, W., Li, X., Hong, X. and Zhao, G., 2019. Remote heart rate measurement from highly compressed facial videos: an end-to-end deep learning solution with video enhancement. In Proceedings of the IEEE/CVF International Conference on Computer Vision (pp. 151-160).</a:t>
            </a:r>
          </a:p>
          <a:p>
            <a:pPr marL="342900" indent="-342900">
              <a:buFont typeface="+mj-lt"/>
              <a:buAutoNum type="arabicPeriod" startAt="6"/>
            </a:pPr>
            <a:r>
              <a:rPr lang="en-US" dirty="0"/>
              <a:t>Zhan, Q., Wang, W. and de </a:t>
            </a:r>
            <a:r>
              <a:rPr lang="en-US" dirty="0" err="1"/>
              <a:t>Haan</a:t>
            </a:r>
            <a:r>
              <a:rPr lang="en-US" dirty="0"/>
              <a:t>, G., 2020. Analysis of CNN-based remote-PPG to understand limitations and sensitivities. Biomedical optics express, 11(3), pp.1268-1283.</a:t>
            </a:r>
          </a:p>
          <a:p>
            <a:pPr marL="342900" indent="-342900">
              <a:buFont typeface="+mj-lt"/>
              <a:buAutoNum type="arabicPeriod" startAt="6"/>
            </a:pPr>
            <a:endParaRPr lang="en-US" dirty="0"/>
          </a:p>
        </p:txBody>
      </p:sp>
      <p:sp>
        <p:nvSpPr>
          <p:cNvPr id="5" name="TextBox 4">
            <a:extLst>
              <a:ext uri="{FF2B5EF4-FFF2-40B4-BE49-F238E27FC236}">
                <a16:creationId xmlns:a16="http://schemas.microsoft.com/office/drawing/2014/main" id="{BA504B91-2FDF-CB14-64E5-0FBB4437B0D7}"/>
              </a:ext>
            </a:extLst>
          </p:cNvPr>
          <p:cNvSpPr txBox="1"/>
          <p:nvPr/>
        </p:nvSpPr>
        <p:spPr>
          <a:xfrm>
            <a:off x="609600" y="321277"/>
            <a:ext cx="8365525" cy="769441"/>
          </a:xfrm>
          <a:prstGeom prst="rect">
            <a:avLst/>
          </a:prstGeom>
          <a:noFill/>
        </p:spPr>
        <p:txBody>
          <a:bodyPr wrap="square" rtlCol="0">
            <a:spAutoFit/>
          </a:bodyPr>
          <a:lstStyle/>
          <a:p>
            <a:r>
              <a:rPr lang="en-GB" sz="4400" b="1" u="sng" dirty="0"/>
              <a:t>References (cont.)</a:t>
            </a:r>
            <a:endParaRPr lang="en-US" sz="4400" dirty="0"/>
          </a:p>
        </p:txBody>
      </p:sp>
    </p:spTree>
    <p:extLst>
      <p:ext uri="{BB962C8B-B14F-4D97-AF65-F5344CB8AC3E}">
        <p14:creationId xmlns:p14="http://schemas.microsoft.com/office/powerpoint/2010/main" val="369034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artoon people holding up a sign&#10;&#10;Description automatically generated">
            <a:extLst>
              <a:ext uri="{FF2B5EF4-FFF2-40B4-BE49-F238E27FC236}">
                <a16:creationId xmlns:a16="http://schemas.microsoft.com/office/drawing/2014/main" id="{04ADA80B-043E-0278-24C6-F3E3B332F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2565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0477-1880-A692-2C31-3B6506E45287}"/>
              </a:ext>
            </a:extLst>
          </p:cNvPr>
          <p:cNvSpPr>
            <a:spLocks noGrp="1"/>
          </p:cNvSpPr>
          <p:nvPr>
            <p:ph type="title"/>
          </p:nvPr>
        </p:nvSpPr>
        <p:spPr>
          <a:xfrm>
            <a:off x="3906737" y="-12174"/>
            <a:ext cx="10972800" cy="1325563"/>
          </a:xfrm>
        </p:spPr>
        <p:txBody>
          <a:bodyPr/>
          <a:lstStyle/>
          <a:p>
            <a:r>
              <a:rPr lang="en-US" b="1" u="sng" dirty="0"/>
              <a:t>Introduction</a:t>
            </a:r>
          </a:p>
        </p:txBody>
      </p:sp>
      <p:sp>
        <p:nvSpPr>
          <p:cNvPr id="3" name="Content Placeholder 2">
            <a:extLst>
              <a:ext uri="{FF2B5EF4-FFF2-40B4-BE49-F238E27FC236}">
                <a16:creationId xmlns:a16="http://schemas.microsoft.com/office/drawing/2014/main" id="{40A60ECE-6DA4-4E88-A15F-189C27B1AF3D}"/>
              </a:ext>
            </a:extLst>
          </p:cNvPr>
          <p:cNvSpPr>
            <a:spLocks noGrp="1"/>
          </p:cNvSpPr>
          <p:nvPr>
            <p:ph idx="1"/>
          </p:nvPr>
        </p:nvSpPr>
        <p:spPr>
          <a:xfrm>
            <a:off x="307097" y="1932547"/>
            <a:ext cx="4131365" cy="4036534"/>
          </a:xfrm>
        </p:spPr>
        <p:txBody>
          <a:bodyPr/>
          <a:lstStyle/>
          <a:p>
            <a:pPr marL="342900" indent="-342900">
              <a:buFont typeface="Wingdings" panose="05000000000000000000" pitchFamily="2" charset="2"/>
              <a:buChar char="§"/>
            </a:pPr>
            <a:r>
              <a:rPr lang="en-US" sz="2000" dirty="0"/>
              <a:t>Given the prevalence of deceit, the domain of lie detection gathers significant research attention and it is in continuous evolution every day. </a:t>
            </a:r>
          </a:p>
          <a:p>
            <a:pPr marL="342900" indent="-342900">
              <a:buFont typeface="Wingdings" panose="05000000000000000000" pitchFamily="2" charset="2"/>
              <a:buChar char="§"/>
            </a:pPr>
            <a:r>
              <a:rPr lang="en-US" dirty="0"/>
              <a:t>On Average, a person tells 2-4 lies a day.</a:t>
            </a:r>
          </a:p>
          <a:p>
            <a:pPr marL="342900" indent="-342900">
              <a:buFont typeface="Wingdings" panose="05000000000000000000" pitchFamily="2" charset="2"/>
              <a:buChar char="§"/>
            </a:pPr>
            <a:r>
              <a:rPr lang="en-US" dirty="0"/>
              <a:t>This chart shows the rate of lying across different forms of communication.</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729CC8DD-ED98-9401-E675-488A4C6E5D46}"/>
                  </a:ext>
                </a:extLst>
              </p:cNvPr>
              <p:cNvGraphicFramePr/>
              <p:nvPr>
                <p:extLst>
                  <p:ext uri="{D42A27DB-BD31-4B8C-83A1-F6EECF244321}">
                    <p14:modId xmlns:p14="http://schemas.microsoft.com/office/powerpoint/2010/main" val="3692310495"/>
                  </p:ext>
                </p:extLst>
              </p:nvPr>
            </p:nvGraphicFramePr>
            <p:xfrm>
              <a:off x="4438462" y="1439333"/>
              <a:ext cx="7753537" cy="541866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729CC8DD-ED98-9401-E675-488A4C6E5D46}"/>
                  </a:ext>
                </a:extLst>
              </p:cNvPr>
              <p:cNvPicPr>
                <a:picLocks noGrp="1" noRot="1" noChangeAspect="1" noMove="1" noResize="1" noEditPoints="1" noAdjustHandles="1" noChangeArrowheads="1" noChangeShapeType="1"/>
              </p:cNvPicPr>
              <p:nvPr/>
            </p:nvPicPr>
            <p:blipFill>
              <a:blip r:embed="rId3"/>
              <a:stretch>
                <a:fillRect/>
              </a:stretch>
            </p:blipFill>
            <p:spPr>
              <a:xfrm>
                <a:off x="4438462" y="1439333"/>
                <a:ext cx="7753537" cy="5418667"/>
              </a:xfrm>
              <a:prstGeom prst="rect">
                <a:avLst/>
              </a:prstGeom>
            </p:spPr>
          </p:pic>
        </mc:Fallback>
      </mc:AlternateContent>
    </p:spTree>
    <p:extLst>
      <p:ext uri="{BB962C8B-B14F-4D97-AF65-F5344CB8AC3E}">
        <p14:creationId xmlns:p14="http://schemas.microsoft.com/office/powerpoint/2010/main" val="358896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2B362-4178-C82A-ADB7-BA0DF1BD1EFD}"/>
              </a:ext>
            </a:extLst>
          </p:cNvPr>
          <p:cNvSpPr>
            <a:spLocks noGrp="1"/>
          </p:cNvSpPr>
          <p:nvPr>
            <p:ph type="title"/>
          </p:nvPr>
        </p:nvSpPr>
        <p:spPr>
          <a:xfrm>
            <a:off x="180392" y="-375277"/>
            <a:ext cx="10972800" cy="1325563"/>
          </a:xfrm>
        </p:spPr>
        <p:txBody>
          <a:bodyPr/>
          <a:lstStyle/>
          <a:p>
            <a:r>
              <a:rPr lang="en-US" b="1" u="sng" dirty="0"/>
              <a:t>System Applications :</a:t>
            </a:r>
          </a:p>
        </p:txBody>
      </p:sp>
      <p:sp>
        <p:nvSpPr>
          <p:cNvPr id="4" name="TextBox 3">
            <a:extLst>
              <a:ext uri="{FF2B5EF4-FFF2-40B4-BE49-F238E27FC236}">
                <a16:creationId xmlns:a16="http://schemas.microsoft.com/office/drawing/2014/main" id="{5E204E66-421E-FDD8-8425-02CC589E07C7}"/>
              </a:ext>
            </a:extLst>
          </p:cNvPr>
          <p:cNvSpPr txBox="1"/>
          <p:nvPr/>
        </p:nvSpPr>
        <p:spPr>
          <a:xfrm>
            <a:off x="494729" y="1443459"/>
            <a:ext cx="3713584"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latin typeface="+mj-lt"/>
              </a:rPr>
              <a:t>Military Purposes</a:t>
            </a:r>
          </a:p>
        </p:txBody>
      </p:sp>
      <p:pic>
        <p:nvPicPr>
          <p:cNvPr id="6" name="Picture 5" descr="A group of men standing around a person&#10;&#10;Description automatically generated">
            <a:extLst>
              <a:ext uri="{FF2B5EF4-FFF2-40B4-BE49-F238E27FC236}">
                <a16:creationId xmlns:a16="http://schemas.microsoft.com/office/drawing/2014/main" id="{F4FC6DA5-754F-22C5-8D59-27E5DBD3DC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04" y="2205052"/>
            <a:ext cx="4908621" cy="3405672"/>
          </a:xfrm>
          <a:prstGeom prst="rect">
            <a:avLst/>
          </a:prstGeom>
        </p:spPr>
      </p:pic>
      <p:sp>
        <p:nvSpPr>
          <p:cNvPr id="7" name="TextBox 6">
            <a:extLst>
              <a:ext uri="{FF2B5EF4-FFF2-40B4-BE49-F238E27FC236}">
                <a16:creationId xmlns:a16="http://schemas.microsoft.com/office/drawing/2014/main" id="{F0594CDF-1C18-8A58-CD76-29B21531D07E}"/>
              </a:ext>
            </a:extLst>
          </p:cNvPr>
          <p:cNvSpPr txBox="1"/>
          <p:nvPr/>
        </p:nvSpPr>
        <p:spPr>
          <a:xfrm>
            <a:off x="6569140" y="1505014"/>
            <a:ext cx="3713584"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latin typeface="+mj-lt"/>
              </a:rPr>
              <a:t>Lawsuits</a:t>
            </a:r>
            <a:r>
              <a:rPr lang="en-US" dirty="0"/>
              <a:t> </a:t>
            </a:r>
          </a:p>
        </p:txBody>
      </p:sp>
      <p:pic>
        <p:nvPicPr>
          <p:cNvPr id="11" name="Picture 10" descr="A person sitting at a podium&#10;&#10;Description automatically generated">
            <a:extLst>
              <a:ext uri="{FF2B5EF4-FFF2-40B4-BE49-F238E27FC236}">
                <a16:creationId xmlns:a16="http://schemas.microsoft.com/office/drawing/2014/main" id="{79FA7CC2-5716-ED12-DFD2-9DC294F53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436" y="2197497"/>
            <a:ext cx="4749281" cy="3400870"/>
          </a:xfrm>
          <a:prstGeom prst="rect">
            <a:avLst/>
          </a:prstGeom>
        </p:spPr>
      </p:pic>
    </p:spTree>
    <p:extLst>
      <p:ext uri="{BB962C8B-B14F-4D97-AF65-F5344CB8AC3E}">
        <p14:creationId xmlns:p14="http://schemas.microsoft.com/office/powerpoint/2010/main" val="3906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952AA7-C311-816E-31E8-3D9F3B58D93B}"/>
              </a:ext>
            </a:extLst>
          </p:cNvPr>
          <p:cNvSpPr txBox="1"/>
          <p:nvPr/>
        </p:nvSpPr>
        <p:spPr>
          <a:xfrm>
            <a:off x="485097" y="1812939"/>
            <a:ext cx="3032449"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latin typeface="+mj-lt"/>
              </a:rPr>
              <a:t>Criminology</a:t>
            </a:r>
          </a:p>
        </p:txBody>
      </p:sp>
      <p:pic>
        <p:nvPicPr>
          <p:cNvPr id="4" name="Picture 3" descr="A group of men sitting at a table&#10;&#10;Description automatically generated">
            <a:extLst>
              <a:ext uri="{FF2B5EF4-FFF2-40B4-BE49-F238E27FC236}">
                <a16:creationId xmlns:a16="http://schemas.microsoft.com/office/drawing/2014/main" id="{03A31408-D72A-84AB-3D75-ACFA12B35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450" y="2751713"/>
            <a:ext cx="5259987" cy="2944622"/>
          </a:xfrm>
          <a:prstGeom prst="rect">
            <a:avLst/>
          </a:prstGeom>
        </p:spPr>
      </p:pic>
      <p:sp>
        <p:nvSpPr>
          <p:cNvPr id="5" name="TextBox 4">
            <a:extLst>
              <a:ext uri="{FF2B5EF4-FFF2-40B4-BE49-F238E27FC236}">
                <a16:creationId xmlns:a16="http://schemas.microsoft.com/office/drawing/2014/main" id="{9229FD83-F702-9316-CA40-11D46DF72FAB}"/>
              </a:ext>
            </a:extLst>
          </p:cNvPr>
          <p:cNvSpPr txBox="1"/>
          <p:nvPr/>
        </p:nvSpPr>
        <p:spPr>
          <a:xfrm>
            <a:off x="6731108" y="1812939"/>
            <a:ext cx="2894806" cy="523220"/>
          </a:xfrm>
          <a:prstGeom prst="rect">
            <a:avLst/>
          </a:prstGeom>
          <a:noFill/>
        </p:spPr>
        <p:txBody>
          <a:bodyPr wrap="square" rtlCol="0">
            <a:spAutoFit/>
          </a:bodyPr>
          <a:lstStyle/>
          <a:p>
            <a:pPr marL="285750" indent="-285750">
              <a:buClr>
                <a:schemeClr val="accent5"/>
              </a:buClr>
              <a:buFont typeface="Wingdings" panose="05000000000000000000" pitchFamily="2" charset="2"/>
              <a:buChar char="§"/>
            </a:pPr>
            <a:r>
              <a:rPr lang="en-US" sz="2800" dirty="0">
                <a:latin typeface="+mj-lt"/>
              </a:rPr>
              <a:t>Entertainment</a:t>
            </a:r>
          </a:p>
        </p:txBody>
      </p:sp>
      <p:pic>
        <p:nvPicPr>
          <p:cNvPr id="7" name="Picture 6" descr="A magnifying glass over a document with fingerprints&#10;&#10;Description automatically generated">
            <a:extLst>
              <a:ext uri="{FF2B5EF4-FFF2-40B4-BE49-F238E27FC236}">
                <a16:creationId xmlns:a16="http://schemas.microsoft.com/office/drawing/2014/main" id="{B79AE393-E3EC-78AC-2D2C-80963BC2B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97" y="2751713"/>
            <a:ext cx="4976323" cy="2944622"/>
          </a:xfrm>
          <a:prstGeom prst="rect">
            <a:avLst/>
          </a:prstGeom>
        </p:spPr>
      </p:pic>
      <p:sp>
        <p:nvSpPr>
          <p:cNvPr id="3" name="Title 1">
            <a:extLst>
              <a:ext uri="{FF2B5EF4-FFF2-40B4-BE49-F238E27FC236}">
                <a16:creationId xmlns:a16="http://schemas.microsoft.com/office/drawing/2014/main" id="{9865D0B6-473E-8D30-C49D-E09EF5F09F85}"/>
              </a:ext>
            </a:extLst>
          </p:cNvPr>
          <p:cNvSpPr txBox="1">
            <a:spLocks/>
          </p:cNvSpPr>
          <p:nvPr/>
        </p:nvSpPr>
        <p:spPr>
          <a:xfrm>
            <a:off x="182435" y="195348"/>
            <a:ext cx="10972800" cy="1325563"/>
          </a:xfrm>
          <a:prstGeom prst="rect">
            <a:avLst/>
          </a:prstGeom>
        </p:spPr>
        <p:txBody>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b="1" u="sng" dirty="0"/>
              <a:t>System Applications :</a:t>
            </a:r>
          </a:p>
        </p:txBody>
      </p:sp>
    </p:spTree>
    <p:extLst>
      <p:ext uri="{BB962C8B-B14F-4D97-AF65-F5344CB8AC3E}">
        <p14:creationId xmlns:p14="http://schemas.microsoft.com/office/powerpoint/2010/main" val="393575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327992" y="341432"/>
            <a:ext cx="4937211" cy="826285"/>
          </a:xfrm>
        </p:spPr>
        <p:txBody>
          <a:bodyPr/>
          <a:lstStyle/>
          <a:p>
            <a:r>
              <a:rPr lang="en-US" sz="3600" u="sng" cap="none" dirty="0"/>
              <a:t>Related Work</a:t>
            </a:r>
            <a:br>
              <a:rPr lang="en-US" sz="3600" dirty="0"/>
            </a:br>
            <a:endParaRPr lang="en-US" sz="3600" dirty="0"/>
          </a:p>
        </p:txBody>
      </p:sp>
      <p:graphicFrame>
        <p:nvGraphicFramePr>
          <p:cNvPr id="6" name="Table 5">
            <a:extLst>
              <a:ext uri="{FF2B5EF4-FFF2-40B4-BE49-F238E27FC236}">
                <a16:creationId xmlns:a16="http://schemas.microsoft.com/office/drawing/2014/main" id="{AB7FD196-67EE-BEDB-105C-DF01CD9B30DA}"/>
              </a:ext>
            </a:extLst>
          </p:cNvPr>
          <p:cNvGraphicFramePr>
            <a:graphicFrameLocks noGrp="1"/>
          </p:cNvGraphicFramePr>
          <p:nvPr>
            <p:extLst>
              <p:ext uri="{D42A27DB-BD31-4B8C-83A1-F6EECF244321}">
                <p14:modId xmlns:p14="http://schemas.microsoft.com/office/powerpoint/2010/main" val="1041158467"/>
              </p:ext>
            </p:extLst>
          </p:nvPr>
        </p:nvGraphicFramePr>
        <p:xfrm>
          <a:off x="327992" y="694189"/>
          <a:ext cx="11668538" cy="5964768"/>
        </p:xfrm>
        <a:graphic>
          <a:graphicData uri="http://schemas.openxmlformats.org/drawingml/2006/table">
            <a:tbl>
              <a:tblPr firstRow="1" firstCol="1" bandRow="1">
                <a:tableStyleId>{69CF1AB2-1976-4502-BF36-3FF5EA218861}</a:tableStyleId>
              </a:tblPr>
              <a:tblGrid>
                <a:gridCol w="2929242">
                  <a:extLst>
                    <a:ext uri="{9D8B030D-6E8A-4147-A177-3AD203B41FA5}">
                      <a16:colId xmlns:a16="http://schemas.microsoft.com/office/drawing/2014/main" val="2125016014"/>
                    </a:ext>
                  </a:extLst>
                </a:gridCol>
                <a:gridCol w="2929242">
                  <a:extLst>
                    <a:ext uri="{9D8B030D-6E8A-4147-A177-3AD203B41FA5}">
                      <a16:colId xmlns:a16="http://schemas.microsoft.com/office/drawing/2014/main" val="407117174"/>
                    </a:ext>
                  </a:extLst>
                </a:gridCol>
                <a:gridCol w="2930395">
                  <a:extLst>
                    <a:ext uri="{9D8B030D-6E8A-4147-A177-3AD203B41FA5}">
                      <a16:colId xmlns:a16="http://schemas.microsoft.com/office/drawing/2014/main" val="991628972"/>
                    </a:ext>
                  </a:extLst>
                </a:gridCol>
                <a:gridCol w="2879659">
                  <a:extLst>
                    <a:ext uri="{9D8B030D-6E8A-4147-A177-3AD203B41FA5}">
                      <a16:colId xmlns:a16="http://schemas.microsoft.com/office/drawing/2014/main" val="3062359539"/>
                    </a:ext>
                  </a:extLst>
                </a:gridCol>
              </a:tblGrid>
              <a:tr h="448811">
                <a:tc>
                  <a:txBody>
                    <a:bodyPr/>
                    <a:lstStyle/>
                    <a:p>
                      <a:pPr marL="0" marR="0" rtl="0">
                        <a:lnSpc>
                          <a:spcPct val="107000"/>
                        </a:lnSpc>
                        <a:spcBef>
                          <a:spcPts val="0"/>
                        </a:spcBef>
                        <a:spcAft>
                          <a:spcPts val="0"/>
                        </a:spcAft>
                      </a:pPr>
                      <a:r>
                        <a:rPr lang="en-US" sz="1800" b="1" kern="100" dirty="0">
                          <a:effectLst/>
                        </a:rPr>
                        <a:t>Authors</a:t>
                      </a: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2000" b="1" kern="100" dirty="0">
                          <a:effectLst/>
                        </a:rPr>
                        <a:t>Dataset</a:t>
                      </a:r>
                      <a:endParaRPr lang="en-US" sz="2000" b="1"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2000" b="1" kern="100" dirty="0">
                          <a:effectLst/>
                        </a:rPr>
                        <a:t>Algorithm</a:t>
                      </a:r>
                      <a:endParaRPr lang="en-US" sz="2000" b="1"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2000" b="1" kern="100" dirty="0">
                          <a:effectLst/>
                        </a:rPr>
                        <a:t>Accuracy &amp; metrics</a:t>
                      </a:r>
                      <a:endParaRPr lang="en-US" sz="2000" b="1"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extLst>
                  <a:ext uri="{0D108BD9-81ED-4DB2-BD59-A6C34878D82A}">
                    <a16:rowId xmlns:a16="http://schemas.microsoft.com/office/drawing/2014/main" val="654725424"/>
                  </a:ext>
                </a:extLst>
              </a:tr>
              <a:tr h="549283">
                <a:tc>
                  <a:txBody>
                    <a:bodyPr/>
                    <a:lstStyle/>
                    <a:p>
                      <a:pPr marL="0" marR="0">
                        <a:lnSpc>
                          <a:spcPct val="107000"/>
                        </a:lnSpc>
                        <a:spcBef>
                          <a:spcPts val="0"/>
                        </a:spcBef>
                        <a:spcAft>
                          <a:spcPts val="0"/>
                        </a:spcAft>
                      </a:pPr>
                      <a:r>
                        <a:rPr lang="en-US" sz="1800" b="0" kern="100" dirty="0">
                          <a:effectLst/>
                        </a:rPr>
                        <a:t>A Gallardo-</a:t>
                      </a:r>
                      <a:r>
                        <a:rPr lang="en-US" sz="1800" b="0" kern="100" dirty="0" err="1">
                          <a:effectLst/>
                        </a:rPr>
                        <a:t>Antolín</a:t>
                      </a:r>
                      <a:r>
                        <a:rPr lang="en-US" sz="1800" b="0" kern="100" dirty="0">
                          <a:effectLst/>
                        </a:rPr>
                        <a:t>, JM Montero</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Bag-of-Lies Dataset.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LSTM Networks.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70%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extLst>
                  <a:ext uri="{0D108BD9-81ED-4DB2-BD59-A6C34878D82A}">
                    <a16:rowId xmlns:a16="http://schemas.microsoft.com/office/drawing/2014/main" val="2325261182"/>
                  </a:ext>
                </a:extLst>
              </a:tr>
              <a:tr h="1017711">
                <a:tc>
                  <a:txBody>
                    <a:bodyPr/>
                    <a:lstStyle/>
                    <a:p>
                      <a:pPr marL="0" marR="0" rtl="0">
                        <a:lnSpc>
                          <a:spcPct val="107000"/>
                        </a:lnSpc>
                        <a:spcBef>
                          <a:spcPts val="0"/>
                        </a:spcBef>
                        <a:spcAft>
                          <a:spcPts val="0"/>
                        </a:spcAft>
                      </a:pPr>
                      <a:r>
                        <a:rPr lang="pt-BR" sz="1800" b="0" u="none" kern="100" dirty="0">
                          <a:effectLst/>
                        </a:rPr>
                        <a:t>F Soldner, V Pérez-Rosas, R Mihalcea</a:t>
                      </a:r>
                      <a:endParaRPr lang="en-US" sz="1800" b="0" u="none"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100" dirty="0">
                          <a:effectLst/>
                        </a:rPr>
                        <a:t>Dataset collected from Jimmy Fallon’s Box of Lies show.</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0" dirty="0">
                          <a:effectLst/>
                        </a:rPr>
                        <a:t>Combining multiple</a:t>
                      </a:r>
                      <a:endParaRPr lang="en-US" sz="1800" kern="100" dirty="0">
                        <a:effectLst/>
                      </a:endParaRPr>
                    </a:p>
                    <a:p>
                      <a:pPr marL="0" marR="0">
                        <a:lnSpc>
                          <a:spcPct val="107000"/>
                        </a:lnSpc>
                        <a:spcBef>
                          <a:spcPts val="0"/>
                        </a:spcBef>
                        <a:spcAft>
                          <a:spcPts val="0"/>
                        </a:spcAft>
                      </a:pPr>
                      <a:r>
                        <a:rPr lang="en-US" sz="1800" kern="0" dirty="0">
                          <a:effectLst/>
                        </a:rPr>
                        <a:t>verbal, non-verbal,</a:t>
                      </a:r>
                      <a:endParaRPr lang="en-US" sz="1800" kern="100" dirty="0">
                        <a:effectLst/>
                      </a:endParaRPr>
                    </a:p>
                    <a:p>
                      <a:pPr marL="0" marR="0">
                        <a:lnSpc>
                          <a:spcPct val="107000"/>
                        </a:lnSpc>
                        <a:spcBef>
                          <a:spcPts val="0"/>
                        </a:spcBef>
                        <a:spcAft>
                          <a:spcPts val="0"/>
                        </a:spcAft>
                      </a:pPr>
                      <a:r>
                        <a:rPr lang="en-US" sz="1800" kern="0" dirty="0">
                          <a:effectLst/>
                        </a:rPr>
                        <a:t>and dialogue feature</a:t>
                      </a:r>
                      <a:endParaRPr lang="en-US" sz="1800" kern="100" dirty="0">
                        <a:effectLst/>
                      </a:endParaRPr>
                    </a:p>
                    <a:p>
                      <a:pPr marL="0" marR="0">
                        <a:lnSpc>
                          <a:spcPct val="107000"/>
                        </a:lnSpc>
                        <a:spcBef>
                          <a:spcPts val="0"/>
                        </a:spcBef>
                        <a:spcAft>
                          <a:spcPts val="0"/>
                        </a:spcAft>
                      </a:pPr>
                      <a:r>
                        <a:rPr lang="en-US" sz="1800" kern="0" dirty="0">
                          <a:effectLst/>
                        </a:rPr>
                        <a:t>sets.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0" dirty="0">
                          <a:effectLst/>
                        </a:rPr>
                        <a:t>69%</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extLst>
                  <a:ext uri="{0D108BD9-81ED-4DB2-BD59-A6C34878D82A}">
                    <a16:rowId xmlns:a16="http://schemas.microsoft.com/office/drawing/2014/main" val="3989788610"/>
                  </a:ext>
                </a:extLst>
              </a:tr>
              <a:tr h="1690303">
                <a:tc>
                  <a:txBody>
                    <a:bodyPr/>
                    <a:lstStyle/>
                    <a:p>
                      <a:pPr marL="0" marR="0">
                        <a:lnSpc>
                          <a:spcPct val="107000"/>
                        </a:lnSpc>
                        <a:spcBef>
                          <a:spcPts val="0"/>
                        </a:spcBef>
                        <a:spcAft>
                          <a:spcPts val="0"/>
                        </a:spcAft>
                      </a:pPr>
                      <a:r>
                        <a:rPr lang="en-US" sz="1800" b="0" u="none" kern="100" dirty="0">
                          <a:effectLst/>
                        </a:rPr>
                        <a:t>V Gupta, M Agarwal, M Arora, T Chakraborty, R Singh, M Vatsa</a:t>
                      </a:r>
                      <a:endParaRPr lang="en-US" sz="1800" b="0" u="none"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Bag-of-Lies Dataset.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Utilizing Gaze, Audio, Video and EEG Data using SVM, MLP, CNN and KNN to achieve a multimodal data fusion.</a:t>
                      </a:r>
                    </a:p>
                    <a:p>
                      <a:pPr marL="0" marR="0">
                        <a:lnSpc>
                          <a:spcPct val="107000"/>
                        </a:lnSpc>
                        <a:spcBef>
                          <a:spcPts val="0"/>
                        </a:spcBef>
                        <a:spcAft>
                          <a:spcPts val="0"/>
                        </a:spcAft>
                      </a:pPr>
                      <a:r>
                        <a:rPr lang="en-US" sz="1800" kern="100" dirty="0">
                          <a:effectLst/>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66%</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extLst>
                  <a:ext uri="{0D108BD9-81ED-4DB2-BD59-A6C34878D82A}">
                    <a16:rowId xmlns:a16="http://schemas.microsoft.com/office/drawing/2014/main" val="1314503267"/>
                  </a:ext>
                </a:extLst>
              </a:tr>
              <a:tr h="1122404">
                <a:tc>
                  <a:txBody>
                    <a:bodyPr/>
                    <a:lstStyle/>
                    <a:p>
                      <a:pPr marL="0" marR="0">
                        <a:lnSpc>
                          <a:spcPct val="107000"/>
                        </a:lnSpc>
                        <a:spcBef>
                          <a:spcPts val="0"/>
                        </a:spcBef>
                        <a:spcAft>
                          <a:spcPts val="0"/>
                        </a:spcAft>
                      </a:pPr>
                      <a:r>
                        <a:rPr lang="en-US" sz="1800" b="0" u="none" kern="100" dirty="0">
                          <a:effectLst/>
                        </a:rPr>
                        <a:t>A Khaled, G Walaa, M Medhat, R Alaa, T Ehab</a:t>
                      </a:r>
                    </a:p>
                    <a:p>
                      <a:pPr marL="0" marR="0">
                        <a:lnSpc>
                          <a:spcPct val="107000"/>
                        </a:lnSpc>
                        <a:spcBef>
                          <a:spcPts val="0"/>
                        </a:spcBef>
                        <a:spcAft>
                          <a:spcPts val="0"/>
                        </a:spcAft>
                      </a:pPr>
                      <a:endParaRPr lang="en-US" sz="1800" u="sng" kern="100" dirty="0">
                        <a:effectLst/>
                      </a:endParaRPr>
                    </a:p>
                  </a:txBody>
                  <a:tcPr marL="29605" marR="29605" marT="0" marB="0"/>
                </a:tc>
                <a:tc>
                  <a:txBody>
                    <a:bodyPr/>
                    <a:lstStyle/>
                    <a:p>
                      <a:pPr marL="0" marR="0">
                        <a:lnSpc>
                          <a:spcPct val="107000"/>
                        </a:lnSpc>
                        <a:spcBef>
                          <a:spcPts val="0"/>
                        </a:spcBef>
                        <a:spcAft>
                          <a:spcPts val="0"/>
                        </a:spcAft>
                      </a:pPr>
                      <a:r>
                        <a:rPr lang="en-US" sz="1800" kern="0" dirty="0">
                          <a:effectLst/>
                        </a:rPr>
                        <a:t>Real-life Trial Deception</a:t>
                      </a:r>
                      <a:endParaRPr lang="en-US" sz="1800" kern="100" dirty="0">
                        <a:effectLst/>
                      </a:endParaRPr>
                    </a:p>
                    <a:p>
                      <a:pPr marL="0" marR="0">
                        <a:lnSpc>
                          <a:spcPct val="107000"/>
                        </a:lnSpc>
                        <a:spcBef>
                          <a:spcPts val="0"/>
                        </a:spcBef>
                        <a:spcAft>
                          <a:spcPts val="0"/>
                        </a:spcAft>
                      </a:pPr>
                      <a:r>
                        <a:rPr lang="en-US" sz="1800" kern="0" dirty="0">
                          <a:effectLst/>
                        </a:rPr>
                        <a:t>Detection Dataset.</a:t>
                      </a:r>
                      <a:endParaRPr lang="en-US" sz="1800" kern="100" dirty="0">
                        <a:effectLst/>
                      </a:endParaRPr>
                    </a:p>
                    <a:p>
                      <a:pPr marL="0" marR="0">
                        <a:lnSpc>
                          <a:spcPct val="107000"/>
                        </a:lnSpc>
                        <a:spcBef>
                          <a:spcPts val="0"/>
                        </a:spcBef>
                        <a:spcAft>
                          <a:spcPts val="0"/>
                        </a:spcAft>
                      </a:pPr>
                      <a:r>
                        <a:rPr lang="en-US" sz="1800" kern="100" dirty="0">
                          <a:effectLst/>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0" dirty="0">
                          <a:effectLst/>
                        </a:rPr>
                        <a:t>3D-CNN.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100" dirty="0">
                          <a:effectLst/>
                        </a:rPr>
                        <a:t>80%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extLst>
                  <a:ext uri="{0D108BD9-81ED-4DB2-BD59-A6C34878D82A}">
                    <a16:rowId xmlns:a16="http://schemas.microsoft.com/office/drawing/2014/main" val="876069328"/>
                  </a:ext>
                </a:extLst>
              </a:tr>
              <a:tr h="913118">
                <a:tc>
                  <a:txBody>
                    <a:bodyPr/>
                    <a:lstStyle/>
                    <a:p>
                      <a:pPr marL="0" marR="0">
                        <a:lnSpc>
                          <a:spcPct val="107000"/>
                        </a:lnSpc>
                        <a:spcBef>
                          <a:spcPts val="0"/>
                        </a:spcBef>
                        <a:spcAft>
                          <a:spcPts val="0"/>
                        </a:spcAft>
                      </a:pPr>
                      <a:r>
                        <a:rPr lang="en-US" sz="1800" b="0" kern="100" dirty="0">
                          <a:effectLst/>
                        </a:rPr>
                        <a:t>R Rill-García, H Jair Escalante, L Villasenor-Pineda, V Reyes-Meza</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0" dirty="0">
                          <a:effectLst/>
                        </a:rPr>
                        <a:t>Real-life Trial Deception</a:t>
                      </a:r>
                      <a:endParaRPr lang="en-US" sz="1800" kern="100" dirty="0">
                        <a:effectLst/>
                      </a:endParaRPr>
                    </a:p>
                    <a:p>
                      <a:pPr marL="0" marR="0">
                        <a:lnSpc>
                          <a:spcPct val="107000"/>
                        </a:lnSpc>
                        <a:spcBef>
                          <a:spcPts val="0"/>
                        </a:spcBef>
                        <a:spcAft>
                          <a:spcPts val="0"/>
                        </a:spcAft>
                      </a:pPr>
                      <a:r>
                        <a:rPr lang="en-US" sz="1800" kern="0" dirty="0">
                          <a:effectLst/>
                        </a:rPr>
                        <a:t>Detection Dataset.</a:t>
                      </a:r>
                      <a:endParaRPr lang="en-US" sz="1800" kern="100" dirty="0">
                        <a:effectLst/>
                      </a:endParaRPr>
                    </a:p>
                  </a:txBody>
                  <a:tcPr marL="29605" marR="29605" marT="0" marB="0">
                    <a:noFill/>
                  </a:tcPr>
                </a:tc>
                <a:tc>
                  <a:txBody>
                    <a:bodyPr/>
                    <a:lstStyle/>
                    <a:p>
                      <a:pPr marL="0" marR="0">
                        <a:lnSpc>
                          <a:spcPct val="107000"/>
                        </a:lnSpc>
                        <a:spcBef>
                          <a:spcPts val="0"/>
                        </a:spcBef>
                        <a:spcAft>
                          <a:spcPts val="0"/>
                        </a:spcAft>
                      </a:pPr>
                      <a:r>
                        <a:rPr lang="en-US" sz="1800" kern="0" dirty="0">
                          <a:effectLst/>
                        </a:rPr>
                        <a:t>Hierarchal BSSD and</a:t>
                      </a:r>
                      <a:endParaRPr lang="en-US" sz="1800" kern="100" dirty="0">
                        <a:effectLst/>
                      </a:endParaRPr>
                    </a:p>
                    <a:p>
                      <a:pPr marL="0" marR="0">
                        <a:lnSpc>
                          <a:spcPct val="107000"/>
                        </a:lnSpc>
                        <a:spcBef>
                          <a:spcPts val="0"/>
                        </a:spcBef>
                        <a:spcAft>
                          <a:spcPts val="0"/>
                        </a:spcAft>
                      </a:pPr>
                      <a:r>
                        <a:rPr lang="en-US" sz="1800" kern="0" dirty="0">
                          <a:effectLst/>
                        </a:rPr>
                        <a:t>SVM.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67.5%</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extLst>
                  <a:ext uri="{0D108BD9-81ED-4DB2-BD59-A6C34878D82A}">
                    <a16:rowId xmlns:a16="http://schemas.microsoft.com/office/drawing/2014/main" val="3637727351"/>
                  </a:ext>
                </a:extLst>
              </a:tr>
            </a:tbl>
          </a:graphicData>
        </a:graphic>
      </p:graphicFrame>
    </p:spTree>
    <p:extLst>
      <p:ext uri="{BB962C8B-B14F-4D97-AF65-F5344CB8AC3E}">
        <p14:creationId xmlns:p14="http://schemas.microsoft.com/office/powerpoint/2010/main" val="13175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graphicFrame>
        <p:nvGraphicFramePr>
          <p:cNvPr id="6" name="Table 5">
            <a:extLst>
              <a:ext uri="{FF2B5EF4-FFF2-40B4-BE49-F238E27FC236}">
                <a16:creationId xmlns:a16="http://schemas.microsoft.com/office/drawing/2014/main" id="{AB7FD196-67EE-BEDB-105C-DF01CD9B30DA}"/>
              </a:ext>
            </a:extLst>
          </p:cNvPr>
          <p:cNvGraphicFramePr>
            <a:graphicFrameLocks noGrp="1"/>
          </p:cNvGraphicFramePr>
          <p:nvPr>
            <p:extLst>
              <p:ext uri="{D42A27DB-BD31-4B8C-83A1-F6EECF244321}">
                <p14:modId xmlns:p14="http://schemas.microsoft.com/office/powerpoint/2010/main" val="1893509791"/>
              </p:ext>
            </p:extLst>
          </p:nvPr>
        </p:nvGraphicFramePr>
        <p:xfrm>
          <a:off x="310796" y="690464"/>
          <a:ext cx="11502975" cy="5940684"/>
        </p:xfrm>
        <a:graphic>
          <a:graphicData uri="http://schemas.openxmlformats.org/drawingml/2006/table">
            <a:tbl>
              <a:tblPr firstRow="1" firstCol="1" bandRow="1">
                <a:tableStyleId>{0505E3EF-67EA-436B-97B2-0124C06EBD24}</a:tableStyleId>
              </a:tblPr>
              <a:tblGrid>
                <a:gridCol w="2607381">
                  <a:extLst>
                    <a:ext uri="{9D8B030D-6E8A-4147-A177-3AD203B41FA5}">
                      <a16:colId xmlns:a16="http://schemas.microsoft.com/office/drawing/2014/main" val="2125016014"/>
                    </a:ext>
                  </a:extLst>
                </a:gridCol>
                <a:gridCol w="2607381">
                  <a:extLst>
                    <a:ext uri="{9D8B030D-6E8A-4147-A177-3AD203B41FA5}">
                      <a16:colId xmlns:a16="http://schemas.microsoft.com/office/drawing/2014/main" val="407117174"/>
                    </a:ext>
                  </a:extLst>
                </a:gridCol>
                <a:gridCol w="2608409">
                  <a:extLst>
                    <a:ext uri="{9D8B030D-6E8A-4147-A177-3AD203B41FA5}">
                      <a16:colId xmlns:a16="http://schemas.microsoft.com/office/drawing/2014/main" val="991628972"/>
                    </a:ext>
                  </a:extLst>
                </a:gridCol>
                <a:gridCol w="3679804">
                  <a:extLst>
                    <a:ext uri="{9D8B030D-6E8A-4147-A177-3AD203B41FA5}">
                      <a16:colId xmlns:a16="http://schemas.microsoft.com/office/drawing/2014/main" val="3062359539"/>
                    </a:ext>
                  </a:extLst>
                </a:gridCol>
              </a:tblGrid>
              <a:tr h="1284790">
                <a:tc>
                  <a:txBody>
                    <a:bodyPr/>
                    <a:lstStyle/>
                    <a:p>
                      <a:pPr marL="0" marR="0">
                        <a:lnSpc>
                          <a:spcPct val="107000"/>
                        </a:lnSpc>
                        <a:spcBef>
                          <a:spcPts val="0"/>
                        </a:spcBef>
                        <a:spcAft>
                          <a:spcPts val="0"/>
                        </a:spcAft>
                      </a:pPr>
                      <a:r>
                        <a:rPr lang="en-US" b="0" i="0" dirty="0" err="1">
                          <a:solidFill>
                            <a:srgbClr val="222222"/>
                          </a:solidFill>
                          <a:effectLst/>
                        </a:rPr>
                        <a:t>Bareeda</a:t>
                      </a:r>
                      <a:r>
                        <a:rPr lang="en-US" b="0" i="0" dirty="0">
                          <a:solidFill>
                            <a:srgbClr val="222222"/>
                          </a:solidFill>
                          <a:effectLst/>
                        </a:rPr>
                        <a:t>, EP Fathima, BS </a:t>
                      </a:r>
                      <a:r>
                        <a:rPr lang="en-US" b="0" i="0" dirty="0" err="1">
                          <a:solidFill>
                            <a:srgbClr val="222222"/>
                          </a:solidFill>
                          <a:effectLst/>
                        </a:rPr>
                        <a:t>Shajee</a:t>
                      </a:r>
                      <a:r>
                        <a:rPr lang="en-US" b="0" i="0" dirty="0">
                          <a:solidFill>
                            <a:srgbClr val="222222"/>
                          </a:solidFill>
                          <a:effectLst/>
                        </a:rPr>
                        <a:t> Mohan, and KV </a:t>
                      </a:r>
                      <a:r>
                        <a:rPr lang="en-US" b="0" i="0" dirty="0" err="1">
                          <a:solidFill>
                            <a:srgbClr val="222222"/>
                          </a:solidFill>
                          <a:effectLst/>
                        </a:rPr>
                        <a:t>Ahammed</a:t>
                      </a:r>
                      <a:r>
                        <a:rPr lang="en-US" b="0" i="0" dirty="0">
                          <a:solidFill>
                            <a:srgbClr val="222222"/>
                          </a:solidFill>
                          <a:effectLst/>
                        </a:rPr>
                        <a:t> Muneer</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b="0" kern="0" dirty="0">
                          <a:effectLst/>
                        </a:rPr>
                        <a:t>Real-life Trial Deception</a:t>
                      </a:r>
                      <a:endParaRPr lang="en-US" sz="1800" b="0" kern="100" dirty="0">
                        <a:effectLst/>
                      </a:endParaRPr>
                    </a:p>
                    <a:p>
                      <a:pPr marL="0" marR="0">
                        <a:lnSpc>
                          <a:spcPct val="107000"/>
                        </a:lnSpc>
                        <a:spcBef>
                          <a:spcPts val="0"/>
                        </a:spcBef>
                        <a:spcAft>
                          <a:spcPts val="0"/>
                        </a:spcAft>
                      </a:pPr>
                      <a:r>
                        <a:rPr lang="en-US" sz="1800" b="0" kern="0" dirty="0">
                          <a:effectLst/>
                        </a:rPr>
                        <a:t>Detection Dataset.</a:t>
                      </a:r>
                      <a:endParaRPr lang="en-US" sz="1800" b="0" kern="100" dirty="0">
                        <a:effectLst/>
                      </a:endParaRPr>
                    </a:p>
                    <a:p>
                      <a:pPr marL="0" marR="0">
                        <a:lnSpc>
                          <a:spcPct val="107000"/>
                        </a:lnSpc>
                        <a:spcBef>
                          <a:spcPts val="0"/>
                        </a:spcBef>
                        <a:spcAft>
                          <a:spcPts val="0"/>
                        </a:spcAft>
                      </a:pPr>
                      <a:endParaRPr lang="en-US" sz="1800" b="0" kern="100" dirty="0">
                        <a:effectLst/>
                        <a:latin typeface="+mn-lt"/>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b="0" kern="100" dirty="0">
                          <a:effectLst/>
                          <a:latin typeface="Calibri" panose="020F0502020204030204" pitchFamily="34" charset="0"/>
                          <a:ea typeface="Calibri" panose="020F0502020204030204" pitchFamily="34" charset="0"/>
                          <a:cs typeface="Arial" panose="020B0604020202020204" pitchFamily="34" charset="0"/>
                        </a:rPr>
                        <a:t>MFCCs and SVMs</a:t>
                      </a:r>
                    </a:p>
                  </a:txBody>
                  <a:tcPr marL="29605" marR="29605" marT="0" marB="0"/>
                </a:tc>
                <a:tc>
                  <a:txBody>
                    <a:bodyPr/>
                    <a:lstStyle/>
                    <a:p>
                      <a:pPr marL="0" marR="0">
                        <a:lnSpc>
                          <a:spcPct val="107000"/>
                        </a:lnSpc>
                        <a:spcBef>
                          <a:spcPts val="0"/>
                        </a:spcBef>
                        <a:spcAft>
                          <a:spcPts val="0"/>
                        </a:spcAft>
                      </a:pPr>
                      <a:r>
                        <a:rPr lang="en-US" sz="1800" b="0" kern="100" dirty="0">
                          <a:effectLst/>
                        </a:rPr>
                        <a:t>81%</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extLst>
                  <a:ext uri="{0D108BD9-81ED-4DB2-BD59-A6C34878D82A}">
                    <a16:rowId xmlns:a16="http://schemas.microsoft.com/office/drawing/2014/main" val="2096240146"/>
                  </a:ext>
                </a:extLst>
              </a:tr>
              <a:tr h="739239">
                <a:tc>
                  <a:txBody>
                    <a:bodyPr/>
                    <a:lstStyle/>
                    <a:p>
                      <a:pPr marL="0" marR="0">
                        <a:lnSpc>
                          <a:spcPct val="107000"/>
                        </a:lnSpc>
                        <a:spcBef>
                          <a:spcPts val="0"/>
                        </a:spcBef>
                        <a:spcAft>
                          <a:spcPts val="0"/>
                        </a:spcAft>
                      </a:pPr>
                      <a:r>
                        <a:rPr lang="pt-BR" sz="1800" b="0" u="none" kern="100" dirty="0">
                          <a:effectLst/>
                        </a:rPr>
                        <a:t>A Ni, A Azarang, N Kehtarnavaz</a:t>
                      </a:r>
                      <a:endParaRPr lang="en-US" sz="1800" b="0" u="none"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The </a:t>
                      </a:r>
                      <a:r>
                        <a:rPr lang="en-US" sz="1800" kern="100">
                          <a:effectLst/>
                        </a:rPr>
                        <a:t>UBFC Database</a:t>
                      </a:r>
                      <a:r>
                        <a:rPr lang="en-US" sz="1800" kern="100" dirty="0">
                          <a:effectLst/>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3D-CNN and CNN-LSTM.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4.76 MSE (in BPM) </a:t>
                      </a:r>
                    </a:p>
                    <a:p>
                      <a:pPr marL="0" marR="0">
                        <a:lnSpc>
                          <a:spcPct val="107000"/>
                        </a:lnSpc>
                        <a:spcBef>
                          <a:spcPts val="0"/>
                        </a:spcBef>
                        <a:spcAft>
                          <a:spcPts val="0"/>
                        </a:spcAft>
                      </a:pPr>
                      <a:r>
                        <a:rPr lang="en-US" sz="1800" kern="100" dirty="0">
                          <a:effectLst/>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extLst>
                  <a:ext uri="{0D108BD9-81ED-4DB2-BD59-A6C34878D82A}">
                    <a16:rowId xmlns:a16="http://schemas.microsoft.com/office/drawing/2014/main" val="2208940345"/>
                  </a:ext>
                </a:extLst>
              </a:tr>
              <a:tr h="2027110">
                <a:tc>
                  <a:txBody>
                    <a:bodyPr/>
                    <a:lstStyle/>
                    <a:p>
                      <a:pPr marL="0" marR="0">
                        <a:lnSpc>
                          <a:spcPct val="107000"/>
                        </a:lnSpc>
                        <a:spcBef>
                          <a:spcPts val="0"/>
                        </a:spcBef>
                        <a:spcAft>
                          <a:spcPts val="0"/>
                        </a:spcAft>
                      </a:pPr>
                      <a:r>
                        <a:rPr lang="es-ES" sz="1800" b="0" kern="100" dirty="0">
                          <a:effectLst/>
                        </a:rPr>
                        <a:t>GH </a:t>
                      </a:r>
                      <a:r>
                        <a:rPr lang="es-ES" sz="1800" b="0" kern="100" dirty="0" err="1">
                          <a:effectLst/>
                        </a:rPr>
                        <a:t>Martinez</a:t>
                      </a:r>
                      <a:r>
                        <a:rPr lang="es-ES" sz="1800" b="0" kern="100" dirty="0">
                          <a:effectLst/>
                        </a:rPr>
                        <a:t>-Delgado, AJ Correa-Balan, JA May-Chan, CE Parra-Elizondo…</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100" dirty="0">
                          <a:effectLst/>
                        </a:rPr>
                        <a:t>Manually generated dataset that contains 720p 30fps videos of subject’s faces while having their heart rate measured.</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100" dirty="0">
                          <a:effectLst/>
                        </a:rPr>
                        <a:t>Eulerian Video Magnification Algorithm and MATLAB.</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100" dirty="0">
                          <a:effectLst/>
                        </a:rPr>
                        <a:t>0.8 ME (in BPM)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extLst>
                  <a:ext uri="{0D108BD9-81ED-4DB2-BD59-A6C34878D82A}">
                    <a16:rowId xmlns:a16="http://schemas.microsoft.com/office/drawing/2014/main" val="2575125727"/>
                  </a:ext>
                </a:extLst>
              </a:tr>
              <a:tr h="760935">
                <a:tc>
                  <a:txBody>
                    <a:bodyPr/>
                    <a:lstStyle/>
                    <a:p>
                      <a:pPr marL="0" marR="0">
                        <a:lnSpc>
                          <a:spcPct val="107000"/>
                        </a:lnSpc>
                        <a:spcBef>
                          <a:spcPts val="0"/>
                        </a:spcBef>
                        <a:spcAft>
                          <a:spcPts val="0"/>
                        </a:spcAft>
                      </a:pPr>
                      <a:r>
                        <a:rPr lang="pl-PL" sz="1800" b="0" kern="100" dirty="0">
                          <a:effectLst/>
                        </a:rPr>
                        <a:t>Z Yu, W Peng, X Li, X Hong, G Zhao</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OBF and MAHNOB-HCI</a:t>
                      </a:r>
                    </a:p>
                    <a:p>
                      <a:pPr marL="0" marR="0">
                        <a:lnSpc>
                          <a:spcPct val="107000"/>
                        </a:lnSpc>
                        <a:spcBef>
                          <a:spcPts val="0"/>
                        </a:spcBef>
                        <a:spcAft>
                          <a:spcPts val="0"/>
                        </a:spcAft>
                      </a:pPr>
                      <a:r>
                        <a:rPr lang="en-US" sz="1800" kern="100" dirty="0">
                          <a:effectLst/>
                        </a:rPr>
                        <a:t>Datasets.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STVEN and </a:t>
                      </a:r>
                      <a:r>
                        <a:rPr lang="en-US" sz="1800" kern="100" dirty="0" err="1">
                          <a:effectLst/>
                        </a:rPr>
                        <a:t>rPPGNet</a:t>
                      </a:r>
                      <a:r>
                        <a:rPr lang="en-US" sz="1800" kern="100" dirty="0">
                          <a:effectLst/>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tc>
                  <a:txBody>
                    <a:bodyPr/>
                    <a:lstStyle/>
                    <a:p>
                      <a:pPr marL="0" marR="0">
                        <a:lnSpc>
                          <a:spcPct val="107000"/>
                        </a:lnSpc>
                        <a:spcBef>
                          <a:spcPts val="0"/>
                        </a:spcBef>
                        <a:spcAft>
                          <a:spcPts val="0"/>
                        </a:spcAft>
                      </a:pPr>
                      <a:r>
                        <a:rPr lang="en-US" sz="1800" kern="100" dirty="0">
                          <a:effectLst/>
                        </a:rPr>
                        <a:t>5.93 RMSE (in BPM)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noFill/>
                  </a:tcPr>
                </a:tc>
                <a:extLst>
                  <a:ext uri="{0D108BD9-81ED-4DB2-BD59-A6C34878D82A}">
                    <a16:rowId xmlns:a16="http://schemas.microsoft.com/office/drawing/2014/main" val="757184984"/>
                  </a:ext>
                </a:extLst>
              </a:tr>
              <a:tr h="1128610">
                <a:tc>
                  <a:txBody>
                    <a:bodyPr/>
                    <a:lstStyle/>
                    <a:p>
                      <a:pPr marL="0" marR="0">
                        <a:lnSpc>
                          <a:spcPct val="107000"/>
                        </a:lnSpc>
                        <a:spcBef>
                          <a:spcPts val="0"/>
                        </a:spcBef>
                        <a:spcAft>
                          <a:spcPts val="0"/>
                        </a:spcAft>
                      </a:pPr>
                      <a:r>
                        <a:rPr lang="nl-NL" sz="1800" b="0" kern="100" dirty="0">
                          <a:effectLst/>
                        </a:rPr>
                        <a:t>Q Zhan, W Wang, G de Haan</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100" dirty="0">
                          <a:effectLst/>
                        </a:rPr>
                        <a:t>HNU and PURE Datasets.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100" dirty="0">
                          <a:effectLst/>
                        </a:rPr>
                        <a:t>CNN.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tc>
                  <a:txBody>
                    <a:bodyPr/>
                    <a:lstStyle/>
                    <a:p>
                      <a:pPr marL="0" marR="0">
                        <a:lnSpc>
                          <a:spcPct val="107000"/>
                        </a:lnSpc>
                        <a:spcBef>
                          <a:spcPts val="0"/>
                        </a:spcBef>
                        <a:spcAft>
                          <a:spcPts val="0"/>
                        </a:spcAft>
                      </a:pPr>
                      <a:r>
                        <a:rPr lang="en-US" sz="1800" kern="100" dirty="0">
                          <a:effectLst/>
                        </a:rPr>
                        <a:t>~ 0-2 RMSE (in BPM)</a:t>
                      </a:r>
                    </a:p>
                    <a:p>
                      <a:pPr marL="0" marR="0">
                        <a:lnSpc>
                          <a:spcPct val="107000"/>
                        </a:lnSpc>
                        <a:spcBef>
                          <a:spcPts val="0"/>
                        </a:spcBef>
                        <a:spcAft>
                          <a:spcPts val="0"/>
                        </a:spcAft>
                      </a:pPr>
                      <a:r>
                        <a:rPr lang="en-US" sz="1800" kern="100" dirty="0">
                          <a:effectLst/>
                        </a:rPr>
                        <a:t>And  ~ 100% Accuracy on RGB videos except for some outliers.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29605" marR="29605" marT="0" marB="0"/>
                </a:tc>
                <a:extLst>
                  <a:ext uri="{0D108BD9-81ED-4DB2-BD59-A6C34878D82A}">
                    <a16:rowId xmlns:a16="http://schemas.microsoft.com/office/drawing/2014/main" val="2501515675"/>
                  </a:ext>
                </a:extLst>
              </a:tr>
            </a:tbl>
          </a:graphicData>
        </a:graphic>
      </p:graphicFrame>
      <p:sp>
        <p:nvSpPr>
          <p:cNvPr id="9" name="Title 1">
            <a:extLst>
              <a:ext uri="{FF2B5EF4-FFF2-40B4-BE49-F238E27FC236}">
                <a16:creationId xmlns:a16="http://schemas.microsoft.com/office/drawing/2014/main" id="{6045E0D6-84F3-836E-2E70-66C7E2840799}"/>
              </a:ext>
            </a:extLst>
          </p:cNvPr>
          <p:cNvSpPr>
            <a:spLocks noGrp="1"/>
          </p:cNvSpPr>
          <p:nvPr>
            <p:ph type="title"/>
          </p:nvPr>
        </p:nvSpPr>
        <p:spPr>
          <a:xfrm>
            <a:off x="310796" y="284444"/>
            <a:ext cx="4937211" cy="826285"/>
          </a:xfrm>
        </p:spPr>
        <p:txBody>
          <a:bodyPr/>
          <a:lstStyle/>
          <a:p>
            <a:r>
              <a:rPr lang="en-US" sz="3600" u="sng" cap="none" dirty="0"/>
              <a:t>Related Work (cont.)</a:t>
            </a:r>
            <a:br>
              <a:rPr lang="en-US" sz="3600" dirty="0"/>
            </a:br>
            <a:endParaRPr lang="en-US" sz="3600" dirty="0"/>
          </a:p>
        </p:txBody>
      </p:sp>
    </p:spTree>
    <p:extLst>
      <p:ext uri="{BB962C8B-B14F-4D97-AF65-F5344CB8AC3E}">
        <p14:creationId xmlns:p14="http://schemas.microsoft.com/office/powerpoint/2010/main" val="58047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52E2BD2-D3C5-0F40-B576-A03CB87D6B2B}"/>
              </a:ext>
            </a:extLst>
          </p:cNvPr>
          <p:cNvSpPr>
            <a:spLocks noGrp="1"/>
          </p:cNvSpPr>
          <p:nvPr>
            <p:ph type="title"/>
          </p:nvPr>
        </p:nvSpPr>
        <p:spPr>
          <a:xfrm>
            <a:off x="6174972" y="552782"/>
            <a:ext cx="5491692" cy="1619611"/>
          </a:xfrm>
        </p:spPr>
        <p:txBody>
          <a:bodyPr>
            <a:normAutofit/>
          </a:bodyPr>
          <a:lstStyle/>
          <a:p>
            <a:r>
              <a:rPr lang="en-US" b="1" u="sng" dirty="0"/>
              <a:t>Objective</a:t>
            </a:r>
          </a:p>
        </p:txBody>
      </p:sp>
      <p:sp>
        <p:nvSpPr>
          <p:cNvPr id="3" name="Content Placeholder 2">
            <a:extLst>
              <a:ext uri="{FF2B5EF4-FFF2-40B4-BE49-F238E27FC236}">
                <a16:creationId xmlns:a16="http://schemas.microsoft.com/office/drawing/2014/main" id="{3CB54C68-2C73-A85E-568C-CD4076773DC2}"/>
              </a:ext>
            </a:extLst>
          </p:cNvPr>
          <p:cNvSpPr>
            <a:spLocks noGrp="1"/>
          </p:cNvSpPr>
          <p:nvPr>
            <p:ph idx="1"/>
          </p:nvPr>
        </p:nvSpPr>
        <p:spPr>
          <a:xfrm>
            <a:off x="6174971" y="2401230"/>
            <a:ext cx="6013981" cy="3796369"/>
          </a:xfrm>
        </p:spPr>
        <p:txBody>
          <a:bodyPr anchor="t">
            <a:noAutofit/>
          </a:bodyPr>
          <a:lstStyle/>
          <a:p>
            <a:r>
              <a:rPr lang="en-US" sz="2800" dirty="0"/>
              <a:t>We aim in this project to create a Multimodal deception detection website that integrates information from multiple modalities such as verbal, nonverbal, physiological, and contextual cues to detect deception.</a:t>
            </a:r>
          </a:p>
        </p:txBody>
      </p:sp>
      <p:pic>
        <p:nvPicPr>
          <p:cNvPr id="5" name="Picture 4" descr="A brain and light bulb in a head&#10;&#10;Description automatically generated">
            <a:extLst>
              <a:ext uri="{FF2B5EF4-FFF2-40B4-BE49-F238E27FC236}">
                <a16:creationId xmlns:a16="http://schemas.microsoft.com/office/drawing/2014/main" id="{D5337937-3559-F3CC-C944-D8E771475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34" y="17927"/>
            <a:ext cx="5828878" cy="6858000"/>
          </a:xfrm>
          <a:prstGeom prst="rect">
            <a:avLst/>
          </a:prstGeom>
        </p:spPr>
      </p:pic>
    </p:spTree>
    <p:extLst>
      <p:ext uri="{BB962C8B-B14F-4D97-AF65-F5344CB8AC3E}">
        <p14:creationId xmlns:p14="http://schemas.microsoft.com/office/powerpoint/2010/main" val="273645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F2192DD-7707-DE9C-904D-B2139CED296D}"/>
              </a:ext>
            </a:extLst>
          </p:cNvPr>
          <p:cNvSpPr>
            <a:spLocks noGrp="1"/>
          </p:cNvSpPr>
          <p:nvPr>
            <p:ph type="title"/>
          </p:nvPr>
        </p:nvSpPr>
        <p:spPr>
          <a:xfrm>
            <a:off x="609600" y="663960"/>
            <a:ext cx="4298417" cy="2539390"/>
          </a:xfrm>
        </p:spPr>
        <p:txBody>
          <a:bodyPr vert="horz" lIns="91440" tIns="45720" rIns="91440" bIns="45720" rtlCol="0" anchor="b">
            <a:normAutofit/>
          </a:bodyPr>
          <a:lstStyle/>
          <a:p>
            <a:r>
              <a:rPr lang="en-US" b="1" u="sng" dirty="0"/>
              <a:t>System Architecture Diagram</a:t>
            </a:r>
          </a:p>
        </p:txBody>
      </p:sp>
      <p:pic>
        <p:nvPicPr>
          <p:cNvPr id="6" name="Graphic 5" descr="Visio Diagram">
            <a:extLst>
              <a:ext uri="{FF2B5EF4-FFF2-40B4-BE49-F238E27FC236}">
                <a16:creationId xmlns:a16="http://schemas.microsoft.com/office/drawing/2014/main" id="{DD478528-F593-CDCB-281A-68BB266274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0082" y="865204"/>
            <a:ext cx="5022318" cy="5022318"/>
          </a:xfrm>
          <a:prstGeom prst="rect">
            <a:avLst/>
          </a:prstGeom>
        </p:spPr>
      </p:pic>
    </p:spTree>
    <p:extLst>
      <p:ext uri="{BB962C8B-B14F-4D97-AF65-F5344CB8AC3E}">
        <p14:creationId xmlns:p14="http://schemas.microsoft.com/office/powerpoint/2010/main" val="40852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1106</TotalTime>
  <Words>1632</Words>
  <Application>Microsoft Office PowerPoint</Application>
  <PresentationFormat>Widescreen</PresentationFormat>
  <Paragraphs>206</Paragraphs>
  <Slides>28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Avenir Next LT Pro</vt:lpstr>
      <vt:lpstr>Calibri</vt:lpstr>
      <vt:lpstr>Calibri Light</vt:lpstr>
      <vt:lpstr>Posterama</vt:lpstr>
      <vt:lpstr>Wingdings</vt:lpstr>
      <vt:lpstr>SplashVTI</vt:lpstr>
      <vt:lpstr>Multimodal Deception Detection System</vt:lpstr>
      <vt:lpstr>Agenda</vt:lpstr>
      <vt:lpstr>Introduction</vt:lpstr>
      <vt:lpstr>System Applications :</vt:lpstr>
      <vt:lpstr>PowerPoint Presentation</vt:lpstr>
      <vt:lpstr>Related Work </vt:lpstr>
      <vt:lpstr>Related Work (cont.) </vt:lpstr>
      <vt:lpstr>Objective</vt:lpstr>
      <vt:lpstr>System Architecture Diagram</vt:lpstr>
      <vt:lpstr>PowerPoint Presentation</vt:lpstr>
      <vt:lpstr>Datasets</vt:lpstr>
      <vt:lpstr>Real-life Trial Deception Detection Dataset</vt:lpstr>
      <vt:lpstr>Miami University Deception Detection Database (MU3D)</vt:lpstr>
      <vt:lpstr>Phases Description</vt:lpstr>
      <vt:lpstr>Preprocessing</vt:lpstr>
      <vt:lpstr>Preprocessing (cont.)</vt:lpstr>
      <vt:lpstr>Feature engineering and extraction</vt:lpstr>
      <vt:lpstr>Feature engineering and extraction (cont.)</vt:lpstr>
      <vt:lpstr>Models training, testing and evaluation</vt:lpstr>
      <vt:lpstr>Multimodal data fusion</vt:lpstr>
      <vt:lpstr>Time Plan</vt:lpstr>
      <vt:lpstr>PowerPoint Presentation</vt:lpstr>
      <vt:lpstr>Challenges</vt:lpstr>
      <vt:lpstr>Challenges (cont.)</vt:lpstr>
      <vt:lpstr>Tools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Deception Detection System</dc:title>
  <dc:creator>Reem Ayman</dc:creator>
  <cp:lastModifiedBy>Mena Ashraf</cp:lastModifiedBy>
  <cp:revision>115</cp:revision>
  <dcterms:created xsi:type="dcterms:W3CDTF">2023-10-28T19:39:25Z</dcterms:created>
  <dcterms:modified xsi:type="dcterms:W3CDTF">2023-11-26T09:18:25Z</dcterms:modified>
</cp:coreProperties>
</file>